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9">
  <p:sldMasterIdLst>
    <p:sldMasterId id="2147483722" r:id="rId4"/>
    <p:sldMasterId id="2147483740" r:id="rId5"/>
    <p:sldMasterId id="2147483752" r:id="rId6"/>
  </p:sldMasterIdLst>
  <p:notesMasterIdLst>
    <p:notesMasterId r:id="rId27"/>
  </p:notesMasterIdLst>
  <p:handoutMasterIdLst>
    <p:handoutMasterId r:id="rId28"/>
  </p:handoutMasterIdLst>
  <p:sldIdLst>
    <p:sldId id="355" r:id="rId7"/>
    <p:sldId id="421" r:id="rId8"/>
    <p:sldId id="422" r:id="rId9"/>
    <p:sldId id="435" r:id="rId10"/>
    <p:sldId id="441" r:id="rId11"/>
    <p:sldId id="442" r:id="rId12"/>
    <p:sldId id="443" r:id="rId13"/>
    <p:sldId id="436" r:id="rId14"/>
    <p:sldId id="444" r:id="rId15"/>
    <p:sldId id="445" r:id="rId16"/>
    <p:sldId id="446" r:id="rId17"/>
    <p:sldId id="447" r:id="rId18"/>
    <p:sldId id="449" r:id="rId19"/>
    <p:sldId id="450" r:id="rId20"/>
    <p:sldId id="432" r:id="rId21"/>
    <p:sldId id="416" r:id="rId22"/>
    <p:sldId id="391" r:id="rId23"/>
    <p:sldId id="433" r:id="rId24"/>
    <p:sldId id="434" r:id="rId25"/>
    <p:sldId id="428" r:id="rId26"/>
  </p:sldIdLst>
  <p:sldSz cx="9144000" cy="6858000" type="screen4x3"/>
  <p:notesSz cx="7010400" cy="9223375"/>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eyer" initials="a" lastIdx="2" clrIdx="0"/>
  <p:cmAuthor id="7" name="jhan" initials="jh" lastIdx="6" clrIdx="7"/>
  <p:cmAuthor id="1" name="Hilary Franklin" initials="HF" lastIdx="1" clrIdx="1"/>
  <p:cmAuthor id="2" name="Alison Place" initials="AP" lastIdx="63" clrIdx="2"/>
  <p:cmAuthor id="3" name="Dianna" initials="D" lastIdx="12" clrIdx="3"/>
  <p:cmAuthor id="4" name="NS" initials="NS" lastIdx="37" clrIdx="4"/>
  <p:cmAuthor id="5" name="shuston" initials="sh" lastIdx="12" clrIdx="5"/>
  <p:cmAuthor id="6" name="Seldin, Robin" initials="R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CFE4CD"/>
    <a:srgbClr val="CCFF99"/>
    <a:srgbClr val="FF9900"/>
    <a:srgbClr val="0000FF"/>
    <a:srgbClr val="FFFF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9" autoAdjust="0"/>
    <p:restoredTop sz="90791" autoAdjust="0"/>
  </p:normalViewPr>
  <p:slideViewPr>
    <p:cSldViewPr>
      <p:cViewPr>
        <p:scale>
          <a:sx n="85" d="100"/>
          <a:sy n="85" d="100"/>
        </p:scale>
        <p:origin x="-1314" y="-24"/>
      </p:cViewPr>
      <p:guideLst>
        <p:guide orient="horz" pos="2160"/>
        <p:guide pos="2880"/>
      </p:guideLst>
    </p:cSldViewPr>
  </p:slideViewPr>
  <p:outlineViewPr>
    <p:cViewPr>
      <p:scale>
        <a:sx n="33" d="100"/>
        <a:sy n="33" d="100"/>
      </p:scale>
      <p:origin x="0" y="32604"/>
    </p:cViewPr>
  </p:outlineViewPr>
  <p:notesTextViewPr>
    <p:cViewPr>
      <p:scale>
        <a:sx n="100" d="100"/>
        <a:sy n="100" d="100"/>
      </p:scale>
      <p:origin x="0" y="0"/>
    </p:cViewPr>
  </p:notesTextViewPr>
  <p:sorterViewPr>
    <p:cViewPr>
      <p:scale>
        <a:sx n="100" d="100"/>
        <a:sy n="100" d="100"/>
      </p:scale>
      <p:origin x="0" y="11550"/>
    </p:cViewPr>
  </p:sorterViewPr>
  <p:notesViewPr>
    <p:cSldViewPr>
      <p:cViewPr>
        <p:scale>
          <a:sx n="90" d="100"/>
          <a:sy n="90" d="100"/>
        </p:scale>
        <p:origin x="-3642" y="180"/>
      </p:cViewPr>
      <p:guideLst>
        <p:guide orient="horz" pos="29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372" cy="460617"/>
          </a:xfrm>
          <a:prstGeom prst="rect">
            <a:avLst/>
          </a:prstGeom>
          <a:noFill/>
          <a:ln w="9525">
            <a:noFill/>
            <a:miter lim="800000"/>
            <a:headEnd/>
            <a:tailEnd/>
          </a:ln>
          <a:effectLst/>
        </p:spPr>
        <p:txBody>
          <a:bodyPr vert="horz" wrap="square" lIns="92752" tIns="46375" rIns="92752" bIns="46375" numCol="1" anchor="t" anchorCtr="0" compatLnSpc="1">
            <a:prstTxWarp prst="textNoShape">
              <a:avLst/>
            </a:prstTxWarp>
          </a:bodyPr>
          <a:lstStyle>
            <a:lvl1pPr defTabSz="928299">
              <a:defRPr sz="1200" smtClean="0"/>
            </a:lvl1pPr>
          </a:lstStyle>
          <a:p>
            <a:pPr>
              <a:defRPr/>
            </a:pPr>
            <a:endParaRPr lang="en-US" dirty="0"/>
          </a:p>
        </p:txBody>
      </p:sp>
      <p:sp>
        <p:nvSpPr>
          <p:cNvPr id="78851" name="Rectangle 3"/>
          <p:cNvSpPr>
            <a:spLocks noGrp="1" noChangeArrowheads="1"/>
          </p:cNvSpPr>
          <p:nvPr>
            <p:ph type="dt" sz="quarter" idx="1"/>
          </p:nvPr>
        </p:nvSpPr>
        <p:spPr bwMode="auto">
          <a:xfrm>
            <a:off x="3972030" y="0"/>
            <a:ext cx="3038371" cy="460617"/>
          </a:xfrm>
          <a:prstGeom prst="rect">
            <a:avLst/>
          </a:prstGeom>
          <a:noFill/>
          <a:ln w="9525">
            <a:noFill/>
            <a:miter lim="800000"/>
            <a:headEnd/>
            <a:tailEnd/>
          </a:ln>
          <a:effectLst/>
        </p:spPr>
        <p:txBody>
          <a:bodyPr vert="horz" wrap="square" lIns="92752" tIns="46375" rIns="92752" bIns="46375" numCol="1" anchor="t" anchorCtr="0" compatLnSpc="1">
            <a:prstTxWarp prst="textNoShape">
              <a:avLst/>
            </a:prstTxWarp>
          </a:bodyPr>
          <a:lstStyle>
            <a:lvl1pPr algn="r" defTabSz="928299">
              <a:defRPr sz="1200" smtClean="0"/>
            </a:lvl1pPr>
          </a:lstStyle>
          <a:p>
            <a:pPr>
              <a:defRPr/>
            </a:pPr>
            <a:endParaRPr lang="en-US" dirty="0"/>
          </a:p>
        </p:txBody>
      </p:sp>
      <p:sp>
        <p:nvSpPr>
          <p:cNvPr id="78852" name="Rectangle 4"/>
          <p:cNvSpPr>
            <a:spLocks noGrp="1" noChangeArrowheads="1"/>
          </p:cNvSpPr>
          <p:nvPr>
            <p:ph type="ftr" sz="quarter" idx="2"/>
          </p:nvPr>
        </p:nvSpPr>
        <p:spPr bwMode="auto">
          <a:xfrm>
            <a:off x="0" y="8762758"/>
            <a:ext cx="3038372" cy="460617"/>
          </a:xfrm>
          <a:prstGeom prst="rect">
            <a:avLst/>
          </a:prstGeom>
          <a:noFill/>
          <a:ln w="9525">
            <a:noFill/>
            <a:miter lim="800000"/>
            <a:headEnd/>
            <a:tailEnd/>
          </a:ln>
          <a:effectLst/>
        </p:spPr>
        <p:txBody>
          <a:bodyPr vert="horz" wrap="square" lIns="92752" tIns="46375" rIns="92752" bIns="46375" numCol="1" anchor="b" anchorCtr="0" compatLnSpc="1">
            <a:prstTxWarp prst="textNoShape">
              <a:avLst/>
            </a:prstTxWarp>
          </a:bodyPr>
          <a:lstStyle>
            <a:lvl1pPr defTabSz="928299">
              <a:defRPr sz="1200" smtClean="0"/>
            </a:lvl1pPr>
          </a:lstStyle>
          <a:p>
            <a:pPr>
              <a:defRPr/>
            </a:pPr>
            <a:endParaRPr lang="en-US" dirty="0"/>
          </a:p>
        </p:txBody>
      </p:sp>
      <p:sp>
        <p:nvSpPr>
          <p:cNvPr id="78853" name="Rectangle 5"/>
          <p:cNvSpPr>
            <a:spLocks noGrp="1" noChangeArrowheads="1"/>
          </p:cNvSpPr>
          <p:nvPr>
            <p:ph type="sldNum" sz="quarter" idx="3"/>
          </p:nvPr>
        </p:nvSpPr>
        <p:spPr bwMode="auto">
          <a:xfrm>
            <a:off x="3972030" y="8762758"/>
            <a:ext cx="3038371" cy="460617"/>
          </a:xfrm>
          <a:prstGeom prst="rect">
            <a:avLst/>
          </a:prstGeom>
          <a:noFill/>
          <a:ln w="9525">
            <a:noFill/>
            <a:miter lim="800000"/>
            <a:headEnd/>
            <a:tailEnd/>
          </a:ln>
          <a:effectLst/>
        </p:spPr>
        <p:txBody>
          <a:bodyPr vert="horz" wrap="square" lIns="92752" tIns="46375" rIns="92752" bIns="46375" numCol="1" anchor="b" anchorCtr="0" compatLnSpc="1">
            <a:prstTxWarp prst="textNoShape">
              <a:avLst/>
            </a:prstTxWarp>
          </a:bodyPr>
          <a:lstStyle>
            <a:lvl1pPr algn="r" defTabSz="928299">
              <a:defRPr sz="1200" smtClean="0"/>
            </a:lvl1pPr>
          </a:lstStyle>
          <a:p>
            <a:pPr>
              <a:defRPr/>
            </a:pPr>
            <a:fld id="{4C72B9C7-F21C-4BF6-A5C8-4B4DAE7B5D90}" type="slidenum">
              <a:rPr lang="en-US"/>
              <a:pPr>
                <a:defRPr/>
              </a:pPr>
              <a:t>‹#›</a:t>
            </a:fld>
            <a:endParaRPr lang="en-US" dirty="0"/>
          </a:p>
        </p:txBody>
      </p:sp>
    </p:spTree>
    <p:extLst>
      <p:ext uri="{BB962C8B-B14F-4D97-AF65-F5344CB8AC3E}">
        <p14:creationId xmlns:p14="http://schemas.microsoft.com/office/powerpoint/2010/main" val="300120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372" cy="460617"/>
          </a:xfrm>
          <a:prstGeom prst="rect">
            <a:avLst/>
          </a:prstGeom>
          <a:noFill/>
          <a:ln w="9525">
            <a:noFill/>
            <a:miter lim="800000"/>
            <a:headEnd/>
            <a:tailEnd/>
          </a:ln>
          <a:effectLst/>
        </p:spPr>
        <p:txBody>
          <a:bodyPr vert="horz" wrap="square" lIns="92752" tIns="46375" rIns="92752" bIns="46375" numCol="1" anchor="t" anchorCtr="0" compatLnSpc="1">
            <a:prstTxWarp prst="textNoShape">
              <a:avLst/>
            </a:prstTxWarp>
          </a:bodyPr>
          <a:lstStyle>
            <a:lvl1pPr defTabSz="928299">
              <a:defRPr sz="1200" smtClean="0"/>
            </a:lvl1pPr>
          </a:lstStyle>
          <a:p>
            <a:pPr>
              <a:defRPr/>
            </a:pPr>
            <a:endParaRPr lang="en-US" dirty="0"/>
          </a:p>
        </p:txBody>
      </p:sp>
      <p:sp>
        <p:nvSpPr>
          <p:cNvPr id="45059" name="Rectangle 3"/>
          <p:cNvSpPr>
            <a:spLocks noGrp="1" noChangeArrowheads="1"/>
          </p:cNvSpPr>
          <p:nvPr>
            <p:ph type="dt" idx="1"/>
          </p:nvPr>
        </p:nvSpPr>
        <p:spPr bwMode="auto">
          <a:xfrm>
            <a:off x="3972030" y="0"/>
            <a:ext cx="3038371" cy="460617"/>
          </a:xfrm>
          <a:prstGeom prst="rect">
            <a:avLst/>
          </a:prstGeom>
          <a:noFill/>
          <a:ln w="9525">
            <a:noFill/>
            <a:miter lim="800000"/>
            <a:headEnd/>
            <a:tailEnd/>
          </a:ln>
          <a:effectLst/>
        </p:spPr>
        <p:txBody>
          <a:bodyPr vert="horz" wrap="square" lIns="92752" tIns="46375" rIns="92752" bIns="46375" numCol="1" anchor="t" anchorCtr="0" compatLnSpc="1">
            <a:prstTxWarp prst="textNoShape">
              <a:avLst/>
            </a:prstTxWarp>
          </a:bodyPr>
          <a:lstStyle>
            <a:lvl1pPr algn="r" defTabSz="928299">
              <a:defRPr sz="1200" smtClean="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35253" y="4380592"/>
            <a:ext cx="5139898" cy="4150281"/>
          </a:xfrm>
          <a:prstGeom prst="rect">
            <a:avLst/>
          </a:prstGeom>
          <a:noFill/>
          <a:ln w="9525">
            <a:noFill/>
            <a:miter lim="800000"/>
            <a:headEnd/>
            <a:tailEnd/>
          </a:ln>
          <a:effectLst/>
        </p:spPr>
        <p:txBody>
          <a:bodyPr vert="horz" wrap="square" lIns="92752" tIns="46375" rIns="92752" bIns="463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762758"/>
            <a:ext cx="3038372" cy="460617"/>
          </a:xfrm>
          <a:prstGeom prst="rect">
            <a:avLst/>
          </a:prstGeom>
          <a:noFill/>
          <a:ln w="9525">
            <a:noFill/>
            <a:miter lim="800000"/>
            <a:headEnd/>
            <a:tailEnd/>
          </a:ln>
          <a:effectLst/>
        </p:spPr>
        <p:txBody>
          <a:bodyPr vert="horz" wrap="square" lIns="92752" tIns="46375" rIns="92752" bIns="46375" numCol="1" anchor="b" anchorCtr="0" compatLnSpc="1">
            <a:prstTxWarp prst="textNoShape">
              <a:avLst/>
            </a:prstTxWarp>
          </a:bodyPr>
          <a:lstStyle>
            <a:lvl1pPr defTabSz="928299">
              <a:defRPr sz="1200" smtClean="0"/>
            </a:lvl1pPr>
          </a:lstStyle>
          <a:p>
            <a:pPr>
              <a:defRPr/>
            </a:pPr>
            <a:endParaRPr lang="en-US" dirty="0"/>
          </a:p>
        </p:txBody>
      </p:sp>
      <p:sp>
        <p:nvSpPr>
          <p:cNvPr id="45063" name="Rectangle 7"/>
          <p:cNvSpPr>
            <a:spLocks noGrp="1" noChangeArrowheads="1"/>
          </p:cNvSpPr>
          <p:nvPr>
            <p:ph type="sldNum" sz="quarter" idx="5"/>
          </p:nvPr>
        </p:nvSpPr>
        <p:spPr bwMode="auto">
          <a:xfrm>
            <a:off x="3972030" y="8762758"/>
            <a:ext cx="3038371" cy="460617"/>
          </a:xfrm>
          <a:prstGeom prst="rect">
            <a:avLst/>
          </a:prstGeom>
          <a:noFill/>
          <a:ln w="9525">
            <a:noFill/>
            <a:miter lim="800000"/>
            <a:headEnd/>
            <a:tailEnd/>
          </a:ln>
          <a:effectLst/>
        </p:spPr>
        <p:txBody>
          <a:bodyPr vert="horz" wrap="square" lIns="92752" tIns="46375" rIns="92752" bIns="46375" numCol="1" anchor="b" anchorCtr="0" compatLnSpc="1">
            <a:prstTxWarp prst="textNoShape">
              <a:avLst/>
            </a:prstTxWarp>
          </a:bodyPr>
          <a:lstStyle>
            <a:lvl1pPr algn="r" defTabSz="928299">
              <a:defRPr sz="1200" smtClean="0"/>
            </a:lvl1pPr>
          </a:lstStyle>
          <a:p>
            <a:pPr>
              <a:defRPr/>
            </a:pPr>
            <a:fld id="{EA13C090-4E01-4A71-B633-22ABABA9DE5D}" type="slidenum">
              <a:rPr lang="en-US"/>
              <a:pPr>
                <a:defRPr/>
              </a:pPr>
              <a:t>‹#›</a:t>
            </a:fld>
            <a:endParaRPr lang="en-US" dirty="0"/>
          </a:p>
        </p:txBody>
      </p:sp>
    </p:spTree>
    <p:extLst>
      <p:ext uri="{BB962C8B-B14F-4D97-AF65-F5344CB8AC3E}">
        <p14:creationId xmlns:p14="http://schemas.microsoft.com/office/powerpoint/2010/main" val="3987171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73D3E-15E6-4A2F-AC60-01A57EACE3D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13C090-4E01-4A71-B633-22ABABA9DE5D}" type="slidenum">
              <a:rPr lang="en-US" smtClean="0"/>
              <a:pPr>
                <a:defRPr/>
              </a:pPr>
              <a:t>2</a:t>
            </a:fld>
            <a:endParaRPr lang="en-US" dirty="0"/>
          </a:p>
        </p:txBody>
      </p:sp>
    </p:spTree>
    <p:extLst>
      <p:ext uri="{BB962C8B-B14F-4D97-AF65-F5344CB8AC3E}">
        <p14:creationId xmlns:p14="http://schemas.microsoft.com/office/powerpoint/2010/main" val="6719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Instead of bar charts being </a:t>
            </a:r>
            <a:r>
              <a:rPr lang="en-US" altLang="en-US" smtClean="0"/>
              <a:t>“</a:t>
            </a:r>
            <a:r>
              <a:rPr lang="en-US" smtClean="0"/>
              <a:t>yet another thing to cover,</a:t>
            </a:r>
            <a:r>
              <a:rPr lang="en-US" altLang="en-US" smtClean="0"/>
              <a:t>”</a:t>
            </a:r>
            <a:r>
              <a:rPr lang="en-US" smtClean="0"/>
              <a:t> detracting from focus, the standard is telling you how to </a:t>
            </a:r>
            <a:r>
              <a:rPr lang="en-US" altLang="en-US" smtClean="0"/>
              <a:t>“</a:t>
            </a:r>
            <a:r>
              <a:rPr lang="en-US" smtClean="0"/>
              <a:t>aim</a:t>
            </a:r>
            <a:r>
              <a:rPr lang="en-US" altLang="en-US" smtClean="0"/>
              <a:t>”</a:t>
            </a:r>
            <a:r>
              <a:rPr lang="en-US" smtClean="0"/>
              <a:t> bar charts back around to the major work of the grade.</a:t>
            </a:r>
          </a:p>
        </p:txBody>
      </p:sp>
      <p:sp>
        <p:nvSpPr>
          <p:cNvPr id="38916" name="Slide Number Placeholder 3"/>
          <p:cNvSpPr>
            <a:spLocks noGrp="1"/>
          </p:cNvSpPr>
          <p:nvPr>
            <p:ph type="sldNum" sz="quarter" idx="5"/>
          </p:nvPr>
        </p:nvSpPr>
        <p:spPr bwMode="auto">
          <a:noFill/>
          <a:ln>
            <a:miter lim="800000"/>
            <a:headEnd/>
            <a:tailEnd/>
          </a:ln>
        </p:spPr>
        <p:txBody>
          <a:bodyPr/>
          <a:lstStyle/>
          <a:p>
            <a:fld id="{5D4CEFDF-9C32-406F-8A94-D50E4E958133}" type="slidenum">
              <a:rPr lang="en-US">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83087"/>
            <a:ext cx="5139898" cy="4150281"/>
          </a:xfrm>
        </p:spPr>
        <p:txBody>
          <a:bodyPr>
            <a:normAutofit fontScale="92500" lnSpcReduction="10000"/>
          </a:bodyPr>
          <a:lstStyle/>
          <a:p>
            <a:endParaRPr lang="en-US" sz="1200" i="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2CC73D3E-15E6-4A2F-AC60-01A57EACE3D7}"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dirty="0"/>
          </a:p>
        </p:txBody>
      </p:sp>
      <p:sp>
        <p:nvSpPr>
          <p:cNvPr id="4" name="Slide Number Placeholder 3"/>
          <p:cNvSpPr>
            <a:spLocks noGrp="1"/>
          </p:cNvSpPr>
          <p:nvPr>
            <p:ph type="sldNum" sz="quarter" idx="10"/>
          </p:nvPr>
        </p:nvSpPr>
        <p:spPr/>
        <p:txBody>
          <a:bodyPr/>
          <a:lstStyle/>
          <a:p>
            <a:fld id="{2CC73D3E-15E6-4A2F-AC60-01A57EACE3D7}"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2CC73D3E-15E6-4A2F-AC60-01A57EACE3D7}"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2CC73D3E-15E6-4A2F-AC60-01A57EACE3D7}"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693054" y="6410140"/>
            <a:ext cx="2133600" cy="365125"/>
          </a:xfrm>
        </p:spPr>
        <p:txBody>
          <a:bodyPr/>
          <a:lstStyle/>
          <a:p>
            <a:pPr>
              <a:defRPr/>
            </a:pPr>
            <a:fld id="{AFC3C567-73C3-409F-814B-0E1CBF8F0EA0}" type="slidenum">
              <a:rPr lang="en-US" smtClean="0"/>
              <a:pPr>
                <a:defRPr/>
              </a:pPr>
              <a:t>‹#›</a:t>
            </a:fld>
            <a:endParaRPr lang="en-US" dirty="0"/>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27372179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C205E9C-B44A-4A58-BCB6-8C8EFD979F2C}" type="slidenum">
              <a:rPr lang="en-US" smtClean="0"/>
              <a:pPr>
                <a:defRPr/>
              </a:pPr>
              <a:t>‹#›</a:t>
            </a:fld>
            <a:endParaRPr lang="en-US" dirty="0"/>
          </a:p>
        </p:txBody>
      </p:sp>
    </p:spTree>
    <p:extLst>
      <p:ext uri="{BB962C8B-B14F-4D97-AF65-F5344CB8AC3E}">
        <p14:creationId xmlns:p14="http://schemas.microsoft.com/office/powerpoint/2010/main" val="38298930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79F8C5B-3486-4C9A-AA70-E1485D184E86}" type="slidenum">
              <a:rPr lang="en-US" smtClean="0"/>
              <a:pPr>
                <a:defRPr/>
              </a:pPr>
              <a:t>‹#›</a:t>
            </a:fld>
            <a:endParaRPr lang="en-US" dirty="0"/>
          </a:p>
        </p:txBody>
      </p:sp>
    </p:spTree>
    <p:extLst>
      <p:ext uri="{BB962C8B-B14F-4D97-AF65-F5344CB8AC3E}">
        <p14:creationId xmlns:p14="http://schemas.microsoft.com/office/powerpoint/2010/main" val="2863095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pPr>
                <a:defRPr/>
              </a:pPr>
              <a:t>‹#›</a:t>
            </a:fld>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927408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pPr>
                <a:defRPr/>
              </a:pPr>
              <a:t>‹#›</a:t>
            </a:fld>
            <a:endParaRPr lang="en-US" dirty="0"/>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31751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87896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2759548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328437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298539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39674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14448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74374" y="6407150"/>
            <a:ext cx="2133600" cy="365125"/>
          </a:xfrm>
        </p:spPr>
        <p:txBody>
          <a:bodyPr/>
          <a:lstStyle>
            <a:lvl1pPr>
              <a:defRPr sz="1200">
                <a:latin typeface="Arial" pitchFamily="34" charset="0"/>
                <a:cs typeface="Arial" pitchFamily="34" charset="0"/>
              </a:defRPr>
            </a:lvl1pPr>
          </a:lstStyle>
          <a:p>
            <a:pPr>
              <a:defRPr/>
            </a:pPr>
            <a:fld id="{30CEB5C6-6FCB-4538-AEA1-869007F59DFE}" type="slidenum">
              <a:rPr lang="en-US" smtClean="0"/>
              <a:pPr>
                <a:defRPr/>
              </a:pPr>
              <a:t>‹#›</a:t>
            </a:fld>
            <a:endParaRPr lang="en-US" dirty="0"/>
          </a:p>
        </p:txBody>
      </p:sp>
    </p:spTree>
    <p:extLst>
      <p:ext uri="{BB962C8B-B14F-4D97-AF65-F5344CB8AC3E}">
        <p14:creationId xmlns:p14="http://schemas.microsoft.com/office/powerpoint/2010/main" val="33459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834465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787138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98805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2918201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0259B-A05D-4B89-B35F-C4CD1B4C1F9A}"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1748948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57B56D1A-87D1-491A-A7BB-075617256360}" type="datetimeFigureOut">
              <a:rPr lang="en-US"/>
              <a:pPr>
                <a:defRPr/>
              </a:pPr>
              <a:t>4/1/2014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EF093147-A6F5-4227-B79A-091B7B798E18}"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14714937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2057400"/>
            <a:ext cx="81534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8E27906D-82F0-4D25-8025-FDE429881144}" type="datetimeFigureOut">
              <a:rPr lang="en-US">
                <a:solidFill>
                  <a:srgbClr val="548BB7"/>
                </a:solidFill>
              </a:rPr>
              <a:pPr>
                <a:defRPr/>
              </a:pPr>
              <a:t>4/1/2014</a:t>
            </a:fld>
            <a:endParaRPr lang="en-US">
              <a:solidFill>
                <a:srgbClr val="548BB7"/>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48BB7"/>
              </a:solidFill>
            </a:endParaRPr>
          </a:p>
        </p:txBody>
      </p:sp>
      <p:sp>
        <p:nvSpPr>
          <p:cNvPr id="6" name="Slide Number Placeholder 22"/>
          <p:cNvSpPr>
            <a:spLocks noGrp="1"/>
          </p:cNvSpPr>
          <p:nvPr>
            <p:ph type="sldNum" sz="quarter" idx="12"/>
          </p:nvPr>
        </p:nvSpPr>
        <p:spPr/>
        <p:txBody>
          <a:bodyPr/>
          <a:lstStyle>
            <a:lvl1pPr>
              <a:defRPr/>
            </a:lvl1pPr>
          </a:lstStyle>
          <a:p>
            <a:pPr>
              <a:defRPr/>
            </a:pPr>
            <a:fld id="{0FF11C2E-F75A-46BB-B21B-5DB8EEA9E465}" type="slidenum">
              <a:rPr lang="en-US"/>
              <a:pPr>
                <a:defRPr/>
              </a:pPr>
              <a:t>‹#›</a:t>
            </a:fld>
            <a:endParaRPr lang="en-US"/>
          </a:p>
        </p:txBody>
      </p:sp>
    </p:spTree>
    <p:extLst>
      <p:ext uri="{BB962C8B-B14F-4D97-AF65-F5344CB8AC3E}">
        <p14:creationId xmlns:p14="http://schemas.microsoft.com/office/powerpoint/2010/main" val="3918868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pPr>
              <a:defRPr/>
            </a:pPr>
            <a:fld id="{7CE107A6-8BFA-480E-B19E-71836CF4F703}" type="datetimeFigureOut">
              <a:rPr lang="en-US">
                <a:solidFill>
                  <a:srgbClr val="548BB7"/>
                </a:solidFill>
              </a:rPr>
              <a:pPr>
                <a:defRPr/>
              </a:pPr>
              <a:t>4/1/2014</a:t>
            </a:fld>
            <a:endParaRPr lang="en-US">
              <a:solidFill>
                <a:srgbClr val="548BB7"/>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lvl1pPr>
          </a:lstStyle>
          <a:p>
            <a:pPr>
              <a:defRPr/>
            </a:pPr>
            <a:fld id="{D7B8B591-E4C1-4FB9-B868-408D2FD12CCA}"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548BB7"/>
              </a:solidFill>
            </a:endParaRPr>
          </a:p>
        </p:txBody>
      </p:sp>
    </p:spTree>
    <p:extLst>
      <p:ext uri="{BB962C8B-B14F-4D97-AF65-F5344CB8AC3E}">
        <p14:creationId xmlns:p14="http://schemas.microsoft.com/office/powerpoint/2010/main" val="12040757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smtClean="0"/>
            </a:lvl1pPr>
          </a:lstStyle>
          <a:p>
            <a:pPr>
              <a:defRPr/>
            </a:pPr>
            <a:fld id="{D56F16B1-9639-4E86-9EF7-D61CE85AAF18}" type="datetimeFigureOut">
              <a:rPr lang="en-US">
                <a:solidFill>
                  <a:srgbClr val="548BB7"/>
                </a:solidFill>
              </a:rPr>
              <a:pPr>
                <a:defRPr/>
              </a:pPr>
              <a:t>4/1/2014</a:t>
            </a:fld>
            <a:endParaRPr lang="en-US">
              <a:solidFill>
                <a:srgbClr val="548BB7"/>
              </a:solidFill>
            </a:endParaRPr>
          </a:p>
        </p:txBody>
      </p:sp>
      <p:sp>
        <p:nvSpPr>
          <p:cNvPr id="6" name="Slide Number Placeholder 9"/>
          <p:cNvSpPr>
            <a:spLocks noGrp="1"/>
          </p:cNvSpPr>
          <p:nvPr>
            <p:ph type="sldNum" sz="quarter" idx="11"/>
          </p:nvPr>
        </p:nvSpPr>
        <p:spPr/>
        <p:txBody>
          <a:bodyPr/>
          <a:lstStyle>
            <a:lvl1pPr>
              <a:defRPr smtClean="0"/>
            </a:lvl1pPr>
          </a:lstStyle>
          <a:p>
            <a:pPr>
              <a:defRPr/>
            </a:pPr>
            <a:fld id="{B6BD3B7A-D87B-480F-93C2-BEAB28C38A97}"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548BB7"/>
              </a:solidFill>
            </a:endParaRPr>
          </a:p>
        </p:txBody>
      </p:sp>
    </p:spTree>
    <p:extLst>
      <p:ext uri="{BB962C8B-B14F-4D97-AF65-F5344CB8AC3E}">
        <p14:creationId xmlns:p14="http://schemas.microsoft.com/office/powerpoint/2010/main" val="2809769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smtClean="0"/>
            </a:lvl1pPr>
          </a:lstStyle>
          <a:p>
            <a:pPr>
              <a:defRPr/>
            </a:pPr>
            <a:fld id="{232402C0-6A65-4679-8A94-2E7209BC4EB6}" type="datetimeFigureOut">
              <a:rPr lang="en-US">
                <a:solidFill>
                  <a:srgbClr val="548BB7"/>
                </a:solidFill>
              </a:rPr>
              <a:pPr>
                <a:defRPr/>
              </a:pPr>
              <a:t>4/1/2014</a:t>
            </a:fld>
            <a:endParaRPr lang="en-US">
              <a:solidFill>
                <a:srgbClr val="548BB7"/>
              </a:solidFill>
            </a:endParaRPr>
          </a:p>
        </p:txBody>
      </p:sp>
      <p:sp>
        <p:nvSpPr>
          <p:cNvPr id="8" name="Slide Number Placeholder 11"/>
          <p:cNvSpPr>
            <a:spLocks noGrp="1"/>
          </p:cNvSpPr>
          <p:nvPr>
            <p:ph type="sldNum" sz="quarter" idx="11"/>
          </p:nvPr>
        </p:nvSpPr>
        <p:spPr/>
        <p:txBody>
          <a:bodyPr/>
          <a:lstStyle>
            <a:lvl1pPr>
              <a:defRPr smtClean="0"/>
            </a:lvl1pPr>
          </a:lstStyle>
          <a:p>
            <a:pPr>
              <a:defRPr/>
            </a:pPr>
            <a:fld id="{7E176321-2B1D-4D07-B54F-48EF303BD30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548BB7"/>
              </a:solidFill>
            </a:endParaRPr>
          </a:p>
        </p:txBody>
      </p:sp>
    </p:spTree>
    <p:extLst>
      <p:ext uri="{BB962C8B-B14F-4D97-AF65-F5344CB8AC3E}">
        <p14:creationId xmlns:p14="http://schemas.microsoft.com/office/powerpoint/2010/main" val="186015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AC452BA-2E2A-4D36-9D5F-56A27250DB7A}" type="slidenum">
              <a:rPr lang="en-US" smtClean="0"/>
              <a:pPr>
                <a:defRPr/>
              </a:pPr>
              <a:t>‹#›</a:t>
            </a:fld>
            <a:endParaRPr lang="en-US" dirty="0"/>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142658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9C816C9-EEC5-453E-AA8B-5B2ECBD590BC}" type="datetimeFigureOut">
              <a:rPr lang="en-US">
                <a:solidFill>
                  <a:srgbClr val="548BB7"/>
                </a:solidFill>
              </a:rPr>
              <a:pPr>
                <a:defRPr/>
              </a:pPr>
              <a:t>4/1/2014</a:t>
            </a:fld>
            <a:endParaRPr lang="en-US">
              <a:solidFill>
                <a:srgbClr val="548BB7"/>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548BB7"/>
              </a:solidFill>
            </a:endParaRPr>
          </a:p>
        </p:txBody>
      </p:sp>
      <p:sp>
        <p:nvSpPr>
          <p:cNvPr id="5" name="Slide Number Placeholder 22"/>
          <p:cNvSpPr>
            <a:spLocks noGrp="1"/>
          </p:cNvSpPr>
          <p:nvPr>
            <p:ph type="sldNum" sz="quarter" idx="12"/>
          </p:nvPr>
        </p:nvSpPr>
        <p:spPr/>
        <p:txBody>
          <a:bodyPr/>
          <a:lstStyle>
            <a:lvl1pPr>
              <a:defRPr/>
            </a:lvl1pPr>
          </a:lstStyle>
          <a:p>
            <a:pPr>
              <a:defRPr/>
            </a:pPr>
            <a:fld id="{8F022ADB-49B6-481B-AC1E-D70F68F1DADC}" type="slidenum">
              <a:rPr lang="en-US"/>
              <a:pPr>
                <a:defRPr/>
              </a:pPr>
              <a:t>‹#›</a:t>
            </a:fld>
            <a:endParaRPr lang="en-US"/>
          </a:p>
        </p:txBody>
      </p:sp>
    </p:spTree>
    <p:extLst>
      <p:ext uri="{BB962C8B-B14F-4D97-AF65-F5344CB8AC3E}">
        <p14:creationId xmlns:p14="http://schemas.microsoft.com/office/powerpoint/2010/main" val="2272576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02AE1A1E-DDD8-47C0-A89F-964D9546D9E1}" type="datetimeFigureOut">
              <a:rPr lang="en-US">
                <a:solidFill>
                  <a:srgbClr val="548BB7"/>
                </a:solidFill>
              </a:rPr>
              <a:pPr>
                <a:defRPr/>
              </a:pPr>
              <a:t>4/1/2014</a:t>
            </a:fld>
            <a:endParaRPr lang="en-US">
              <a:solidFill>
                <a:srgbClr val="548BB7"/>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48BB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D3314C2B-A436-4EA8-8B03-3F469FEA725F}" type="slidenum">
              <a:rPr lang="en-US">
                <a:solidFill>
                  <a:srgbClr val="548BB7"/>
                </a:solidFill>
              </a:rPr>
              <a:pPr>
                <a:defRPr/>
              </a:pPr>
              <a:t>‹#›</a:t>
            </a:fld>
            <a:endParaRPr lang="en-US">
              <a:solidFill>
                <a:srgbClr val="548BB7"/>
              </a:solidFill>
            </a:endParaRPr>
          </a:p>
        </p:txBody>
      </p:sp>
    </p:spTree>
    <p:extLst>
      <p:ext uri="{BB962C8B-B14F-4D97-AF65-F5344CB8AC3E}">
        <p14:creationId xmlns:p14="http://schemas.microsoft.com/office/powerpoint/2010/main" val="1944854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ACBB0B6-811D-41D6-A57A-748AE5C2B452}" type="datetimeFigureOut">
              <a:rPr lang="en-US">
                <a:solidFill>
                  <a:srgbClr val="548BB7"/>
                </a:solidFill>
              </a:rPr>
              <a:pPr>
                <a:defRPr/>
              </a:pPr>
              <a:t>4/1/2014</a:t>
            </a:fld>
            <a:endParaRPr lang="en-US">
              <a:solidFill>
                <a:srgbClr val="548BB7"/>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48BB7"/>
              </a:solidFill>
            </a:endParaRPr>
          </a:p>
        </p:txBody>
      </p:sp>
      <p:sp>
        <p:nvSpPr>
          <p:cNvPr id="7" name="Slide Number Placeholder 22"/>
          <p:cNvSpPr>
            <a:spLocks noGrp="1"/>
          </p:cNvSpPr>
          <p:nvPr>
            <p:ph type="sldNum" sz="quarter" idx="12"/>
          </p:nvPr>
        </p:nvSpPr>
        <p:spPr/>
        <p:txBody>
          <a:bodyPr/>
          <a:lstStyle>
            <a:lvl1pPr>
              <a:defRPr/>
            </a:lvl1pPr>
          </a:lstStyle>
          <a:p>
            <a:pPr>
              <a:defRPr/>
            </a:pPr>
            <a:fld id="{B08CD830-9395-498F-8E30-E4A0F0DE0823}" type="slidenum">
              <a:rPr lang="en-US"/>
              <a:pPr>
                <a:defRPr/>
              </a:pPr>
              <a:t>‹#›</a:t>
            </a:fld>
            <a:endParaRPr lang="en-US"/>
          </a:p>
        </p:txBody>
      </p:sp>
    </p:spTree>
    <p:extLst>
      <p:ext uri="{BB962C8B-B14F-4D97-AF65-F5344CB8AC3E}">
        <p14:creationId xmlns:p14="http://schemas.microsoft.com/office/powerpoint/2010/main" val="128592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smtClean="0"/>
            </a:lvl1pPr>
          </a:lstStyle>
          <a:p>
            <a:pPr>
              <a:defRPr/>
            </a:pPr>
            <a:fld id="{632C6DCC-0BC0-4DA9-850A-A69DF8BCC417}" type="datetimeFigureOut">
              <a:rPr lang="en-US">
                <a:solidFill>
                  <a:srgbClr val="548BB7"/>
                </a:solidFill>
              </a:rPr>
              <a:pPr>
                <a:defRPr/>
              </a:pPr>
              <a:t>4/1/2014</a:t>
            </a:fld>
            <a:endParaRPr lang="en-US">
              <a:solidFill>
                <a:srgbClr val="548BB7"/>
              </a:solidFill>
            </a:endParaRPr>
          </a:p>
        </p:txBody>
      </p:sp>
      <p:sp>
        <p:nvSpPr>
          <p:cNvPr id="10" name="Slide Number Placeholder 12"/>
          <p:cNvSpPr>
            <a:spLocks noGrp="1"/>
          </p:cNvSpPr>
          <p:nvPr>
            <p:ph type="sldNum" sz="quarter" idx="11"/>
          </p:nvPr>
        </p:nvSpPr>
        <p:spPr>
          <a:xfrm>
            <a:off x="0" y="4667250"/>
            <a:ext cx="1447800" cy="663575"/>
          </a:xfrm>
        </p:spPr>
        <p:txBody>
          <a:bodyPr/>
          <a:lstStyle>
            <a:lvl1pPr>
              <a:defRPr sz="2800" smtClean="0"/>
            </a:lvl1pPr>
          </a:lstStyle>
          <a:p>
            <a:pPr>
              <a:defRPr/>
            </a:pPr>
            <a:fld id="{FAA7D276-A10B-4EB5-8881-8BB55AC89FD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548BB7"/>
              </a:solidFill>
            </a:endParaRPr>
          </a:p>
        </p:txBody>
      </p:sp>
    </p:spTree>
    <p:extLst>
      <p:ext uri="{BB962C8B-B14F-4D97-AF65-F5344CB8AC3E}">
        <p14:creationId xmlns:p14="http://schemas.microsoft.com/office/powerpoint/2010/main" val="135253450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1020DEC-5543-4B11-8F03-4E961D31EACA}" type="datetimeFigureOut">
              <a:rPr lang="en-US">
                <a:solidFill>
                  <a:srgbClr val="548BB7"/>
                </a:solidFill>
              </a:rPr>
              <a:pPr>
                <a:defRPr/>
              </a:pPr>
              <a:t>4/1/2014</a:t>
            </a:fld>
            <a:endParaRPr lang="en-US">
              <a:solidFill>
                <a:srgbClr val="548BB7"/>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48BB7"/>
              </a:solidFill>
            </a:endParaRPr>
          </a:p>
        </p:txBody>
      </p:sp>
      <p:sp>
        <p:nvSpPr>
          <p:cNvPr id="6" name="Slide Number Placeholder 22"/>
          <p:cNvSpPr>
            <a:spLocks noGrp="1"/>
          </p:cNvSpPr>
          <p:nvPr>
            <p:ph type="sldNum" sz="quarter" idx="12"/>
          </p:nvPr>
        </p:nvSpPr>
        <p:spPr/>
        <p:txBody>
          <a:bodyPr/>
          <a:lstStyle>
            <a:lvl1pPr>
              <a:defRPr/>
            </a:lvl1pPr>
          </a:lstStyle>
          <a:p>
            <a:pPr>
              <a:defRPr/>
            </a:pPr>
            <a:fld id="{B907A426-6627-4802-A597-600DDE25731E}" type="slidenum">
              <a:rPr lang="en-US"/>
              <a:pPr>
                <a:defRPr/>
              </a:pPr>
              <a:t>‹#›</a:t>
            </a:fld>
            <a:endParaRPr lang="en-US"/>
          </a:p>
        </p:txBody>
      </p:sp>
    </p:spTree>
    <p:extLst>
      <p:ext uri="{BB962C8B-B14F-4D97-AF65-F5344CB8AC3E}">
        <p14:creationId xmlns:p14="http://schemas.microsoft.com/office/powerpoint/2010/main" val="3847952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smtClean="0"/>
            </a:lvl1pPr>
          </a:lstStyle>
          <a:p>
            <a:pPr>
              <a:defRPr/>
            </a:pPr>
            <a:fld id="{ED93DED7-7D9E-41EF-A412-14348E6B88EB}" type="datetimeFigureOut">
              <a:rPr lang="en-US">
                <a:solidFill>
                  <a:srgbClr val="548BB7"/>
                </a:solidFill>
              </a:rPr>
              <a:pPr>
                <a:defRPr/>
              </a:pPr>
              <a:t>4/1/2014</a:t>
            </a:fld>
            <a:endParaRPr lang="en-US">
              <a:solidFill>
                <a:srgbClr val="548BB7"/>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548BB7"/>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smtClean="0"/>
            </a:lvl1pPr>
          </a:lstStyle>
          <a:p>
            <a:pPr>
              <a:defRPr/>
            </a:pPr>
            <a:fld id="{C57135F3-58D5-4700-9CCB-20000FDA5061}" type="slidenum">
              <a:rPr lang="en-US"/>
              <a:pPr>
                <a:defRPr/>
              </a:pPr>
              <a:t>‹#›</a:t>
            </a:fld>
            <a:endParaRPr lang="en-US"/>
          </a:p>
        </p:txBody>
      </p:sp>
    </p:spTree>
    <p:extLst>
      <p:ext uri="{BB962C8B-B14F-4D97-AF65-F5344CB8AC3E}">
        <p14:creationId xmlns:p14="http://schemas.microsoft.com/office/powerpoint/2010/main" val="37695567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6781783-647D-4476-8D24-DBCF5328FFA5}" type="slidenum">
              <a:rPr lang="en-US" smtClean="0"/>
              <a:pPr>
                <a:defRPr/>
              </a:pPr>
              <a:t>‹#›</a:t>
            </a:fld>
            <a:endParaRPr lang="en-US" dirty="0"/>
          </a:p>
        </p:txBody>
      </p:sp>
    </p:spTree>
    <p:extLst>
      <p:ext uri="{BB962C8B-B14F-4D97-AF65-F5344CB8AC3E}">
        <p14:creationId xmlns:p14="http://schemas.microsoft.com/office/powerpoint/2010/main" val="1325630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CB07724-CBF4-4892-916B-A8EA80902529}" type="slidenum">
              <a:rPr lang="en-US" smtClean="0"/>
              <a:pPr>
                <a:defRPr/>
              </a:pPr>
              <a:t>‹#›</a:t>
            </a:fld>
            <a:endParaRPr lang="en-US" dirty="0"/>
          </a:p>
        </p:txBody>
      </p:sp>
    </p:spTree>
    <p:extLst>
      <p:ext uri="{BB962C8B-B14F-4D97-AF65-F5344CB8AC3E}">
        <p14:creationId xmlns:p14="http://schemas.microsoft.com/office/powerpoint/2010/main" val="8554548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73CE708-8C54-42C9-BCF4-D411285E3472}" type="slidenum">
              <a:rPr lang="en-US" smtClean="0"/>
              <a:pPr>
                <a:defRPr/>
              </a:pPr>
              <a:t>‹#›</a:t>
            </a:fld>
            <a:endParaRPr lang="en-US" dirty="0"/>
          </a:p>
        </p:txBody>
      </p:sp>
    </p:spTree>
    <p:extLst>
      <p:ext uri="{BB962C8B-B14F-4D97-AF65-F5344CB8AC3E}">
        <p14:creationId xmlns:p14="http://schemas.microsoft.com/office/powerpoint/2010/main" val="832316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85B52EF-55A0-4514-99A0-6172074438D6}" type="slidenum">
              <a:rPr lang="en-US" smtClean="0"/>
              <a:pPr>
                <a:defRPr/>
              </a:pPr>
              <a:t>‹#›</a:t>
            </a:fld>
            <a:endParaRPr lang="en-US" dirty="0"/>
          </a:p>
        </p:txBody>
      </p:sp>
    </p:spTree>
    <p:extLst>
      <p:ext uri="{BB962C8B-B14F-4D97-AF65-F5344CB8AC3E}">
        <p14:creationId xmlns:p14="http://schemas.microsoft.com/office/powerpoint/2010/main" val="403466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949989-990E-4A48-9061-F9D6F21AFB2B}" type="slidenum">
              <a:rPr lang="en-US" smtClean="0"/>
              <a:pPr>
                <a:defRPr/>
              </a:pPr>
              <a:t>‹#›</a:t>
            </a:fld>
            <a:endParaRPr lang="en-US" dirty="0"/>
          </a:p>
        </p:txBody>
      </p:sp>
    </p:spTree>
    <p:extLst>
      <p:ext uri="{BB962C8B-B14F-4D97-AF65-F5344CB8AC3E}">
        <p14:creationId xmlns:p14="http://schemas.microsoft.com/office/powerpoint/2010/main" val="1166649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470842-BD98-4EE9-A137-47B58B2C911F}" type="slidenum">
              <a:rPr lang="en-US" smtClean="0"/>
              <a:pPr>
                <a:defRPr/>
              </a:pPr>
              <a:t>‹#›</a:t>
            </a:fld>
            <a:endParaRPr lang="en-US" dirty="0"/>
          </a:p>
        </p:txBody>
      </p:sp>
    </p:spTree>
    <p:extLst>
      <p:ext uri="{BB962C8B-B14F-4D97-AF65-F5344CB8AC3E}">
        <p14:creationId xmlns:p14="http://schemas.microsoft.com/office/powerpoint/2010/main" val="10496014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pPr>
              <a:defRPr/>
            </a:pPr>
            <a:fld id="{AFC3C567-73C3-409F-814B-0E1CBF8F0EA0}" type="slidenum">
              <a:rPr lang="en-US" smtClean="0"/>
              <a:pPr>
                <a:defRPr/>
              </a:pPr>
              <a:t>‹#›</a:t>
            </a:fld>
            <a:endParaRPr lang="en-US" dirty="0"/>
          </a:p>
        </p:txBody>
      </p:sp>
    </p:spTree>
    <p:extLst>
      <p:ext uri="{BB962C8B-B14F-4D97-AF65-F5344CB8AC3E}">
        <p14:creationId xmlns:p14="http://schemas.microsoft.com/office/powerpoint/2010/main" val="175415924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59B-A05D-4B89-B35F-C4CD1B4C1F9A}" type="datetimeFigureOut">
              <a:rPr lang="en-US" smtClean="0"/>
              <a:pPr/>
              <a:t>4/1/2014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3A2AB-B5C5-49B9-A226-E7311D74A3EB}" type="slidenum">
              <a:rPr lang="en-US" smtClean="0"/>
              <a:pPr/>
              <a:t>‹#›</a:t>
            </a:fld>
            <a:endParaRPr lang="en-US" dirty="0"/>
          </a:p>
        </p:txBody>
      </p:sp>
    </p:spTree>
    <p:extLst>
      <p:ext uri="{BB962C8B-B14F-4D97-AF65-F5344CB8AC3E}">
        <p14:creationId xmlns:p14="http://schemas.microsoft.com/office/powerpoint/2010/main" val="42620896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smtClean="0">
                <a:solidFill>
                  <a:schemeClr val="tx2"/>
                </a:solidFill>
              </a:defRPr>
            </a:lvl1pPr>
          </a:lstStyle>
          <a:p>
            <a:pPr eaLnBrk="1" hangingPunct="1">
              <a:defRPr/>
            </a:pPr>
            <a:fld id="{6698391A-1FDB-4D4C-90F8-6A436556CC02}" type="datetimeFigureOut">
              <a:rPr lang="en-US">
                <a:solidFill>
                  <a:srgbClr val="548BB7"/>
                </a:solidFill>
                <a:latin typeface="Tw Cen MT" pitchFamily="34" charset="0"/>
                <a:ea typeface="MS PGothic" pitchFamily="34" charset="-128"/>
              </a:rPr>
              <a:pPr eaLnBrk="1" hangingPunct="1">
                <a:defRPr/>
              </a:pPr>
              <a:t>4/1/2014</a:t>
            </a:fld>
            <a:endParaRPr lang="en-US">
              <a:solidFill>
                <a:srgbClr val="548BB7"/>
              </a:solidFill>
              <a:latin typeface="Tw Cen MT" pitchFamily="34" charset="0"/>
              <a:ea typeface="MS PGothic" pitchFamily="34" charset="-128"/>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endParaRPr lang="en-US">
              <a:solidFill>
                <a:srgbClr val="548BB7"/>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smtClean="0">
                <a:solidFill>
                  <a:srgbClr val="FFFFFF"/>
                </a:solidFill>
              </a:defRPr>
            </a:lvl1pPr>
          </a:lstStyle>
          <a:p>
            <a:pPr eaLnBrk="1" hangingPunct="1">
              <a:defRPr/>
            </a:pPr>
            <a:fld id="{47D75A48-AB47-4CCB-BE6B-A3BF2FB35933}" type="slidenum">
              <a:rPr lang="en-US">
                <a:latin typeface="Tw Cen MT" pitchFamily="34" charset="0"/>
                <a:ea typeface="MS PGothic" pitchFamily="34" charset="-128"/>
              </a:rPr>
              <a:pPr eaLnBrk="1" hangingPunct="1">
                <a:defRPr/>
              </a:pPr>
              <a:t>‹#›</a:t>
            </a:fld>
            <a:endParaRPr lang="en-US">
              <a:latin typeface="Tw Cen MT" pitchFamily="34" charset="0"/>
              <a:ea typeface="MS PGothic" pitchFamily="34" charset="-128"/>
            </a:endParaRPr>
          </a:p>
        </p:txBody>
      </p:sp>
    </p:spTree>
    <p:extLst>
      <p:ext uri="{BB962C8B-B14F-4D97-AF65-F5344CB8AC3E}">
        <p14:creationId xmlns:p14="http://schemas.microsoft.com/office/powerpoint/2010/main" val="32292086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mj-cs"/>
        </a:defRPr>
      </a:lvl1pPr>
      <a:lvl2pPr algn="l" rtl="0" eaLnBrk="0" fontAlgn="base" hangingPunct="0">
        <a:spcBef>
          <a:spcPct val="0"/>
        </a:spcBef>
        <a:spcAft>
          <a:spcPct val="0"/>
        </a:spcAft>
        <a:defRPr sz="4400">
          <a:solidFill>
            <a:schemeClr val="tx2"/>
          </a:solidFill>
          <a:latin typeface="Tw Cen MT" pitchFamily="34" charset="0"/>
          <a:ea typeface="MS PGothic" pitchFamily="34" charset="-128"/>
        </a:defRPr>
      </a:lvl2pPr>
      <a:lvl3pPr algn="l" rtl="0" eaLnBrk="0" fontAlgn="base" hangingPunct="0">
        <a:spcBef>
          <a:spcPct val="0"/>
        </a:spcBef>
        <a:spcAft>
          <a:spcPct val="0"/>
        </a:spcAft>
        <a:defRPr sz="4400">
          <a:solidFill>
            <a:schemeClr val="tx2"/>
          </a:solidFill>
          <a:latin typeface="Tw Cen MT" pitchFamily="34" charset="0"/>
          <a:ea typeface="MS PGothic" pitchFamily="34" charset="-128"/>
        </a:defRPr>
      </a:lvl3pPr>
      <a:lvl4pPr algn="l" rtl="0" eaLnBrk="0" fontAlgn="base" hangingPunct="0">
        <a:spcBef>
          <a:spcPct val="0"/>
        </a:spcBef>
        <a:spcAft>
          <a:spcPct val="0"/>
        </a:spcAft>
        <a:defRPr sz="4400">
          <a:solidFill>
            <a:schemeClr val="tx2"/>
          </a:solidFill>
          <a:latin typeface="Tw Cen MT" pitchFamily="34" charset="0"/>
          <a:ea typeface="MS PGothic" pitchFamily="34" charset="-128"/>
        </a:defRPr>
      </a:lvl4pPr>
      <a:lvl5pPr algn="l" rtl="0" eaLnBrk="0" fontAlgn="base" hangingPunct="0">
        <a:spcBef>
          <a:spcPct val="0"/>
        </a:spcBef>
        <a:spcAft>
          <a:spcPct val="0"/>
        </a:spcAft>
        <a:defRPr sz="4400">
          <a:solidFill>
            <a:schemeClr val="tx2"/>
          </a:solidFill>
          <a:latin typeface="Tw Cen MT" pitchFamily="34" charset="0"/>
          <a:ea typeface="MS PGothic" pitchFamily="34" charset="-128"/>
        </a:defRPr>
      </a:lvl5pPr>
      <a:lvl6pPr marL="457200" algn="l" rtl="0" fontAlgn="base">
        <a:spcBef>
          <a:spcPct val="0"/>
        </a:spcBef>
        <a:spcAft>
          <a:spcPct val="0"/>
        </a:spcAft>
        <a:defRPr sz="4400">
          <a:solidFill>
            <a:schemeClr val="tx2"/>
          </a:solidFill>
          <a:latin typeface="Tw Cen MT" pitchFamily="34" charset="0"/>
          <a:ea typeface="MS PGothic" pitchFamily="34" charset="-128"/>
        </a:defRPr>
      </a:lvl6pPr>
      <a:lvl7pPr marL="914400" algn="l" rtl="0" fontAlgn="base">
        <a:spcBef>
          <a:spcPct val="0"/>
        </a:spcBef>
        <a:spcAft>
          <a:spcPct val="0"/>
        </a:spcAft>
        <a:defRPr sz="4400">
          <a:solidFill>
            <a:schemeClr val="tx2"/>
          </a:solidFill>
          <a:latin typeface="Tw Cen MT" pitchFamily="34" charset="0"/>
          <a:ea typeface="MS PGothic" pitchFamily="34" charset="-128"/>
        </a:defRPr>
      </a:lvl7pPr>
      <a:lvl8pPr marL="1371600" algn="l" rtl="0" fontAlgn="base">
        <a:spcBef>
          <a:spcPct val="0"/>
        </a:spcBef>
        <a:spcAft>
          <a:spcPct val="0"/>
        </a:spcAft>
        <a:defRPr sz="4400">
          <a:solidFill>
            <a:schemeClr val="tx2"/>
          </a:solidFill>
          <a:latin typeface="Tw Cen MT" pitchFamily="34" charset="0"/>
          <a:ea typeface="MS PGothic" pitchFamily="34" charset="-128"/>
        </a:defRPr>
      </a:lvl8pPr>
      <a:lvl9pPr marL="1828800" algn="l" rtl="0" fontAlgn="base">
        <a:spcBef>
          <a:spcPct val="0"/>
        </a:spcBef>
        <a:spcAft>
          <a:spcPct val="0"/>
        </a:spcAft>
        <a:defRPr sz="4400">
          <a:solidFill>
            <a:schemeClr val="tx2"/>
          </a:solidFill>
          <a:latin typeface="Tw Cen MT" pitchFamily="34" charset="0"/>
          <a:ea typeface="MS PGothic" pitchFamily="34"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ac.portal.airas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44778"/>
            <a:ext cx="8257032" cy="1484022"/>
          </a:xfrm>
        </p:spPr>
        <p:txBody>
          <a:bodyPr/>
          <a:lstStyle/>
          <a:p>
            <a:pPr algn="ctr"/>
            <a:r>
              <a:rPr lang="en-US" sz="4000" dirty="0" smtClean="0"/>
              <a:t>Common Core State Standards </a:t>
            </a:r>
            <a:br>
              <a:rPr lang="en-US" sz="4000" dirty="0" smtClean="0"/>
            </a:br>
            <a:r>
              <a:rPr lang="en-US" sz="4000" dirty="0" smtClean="0"/>
              <a:t>&amp; SBAC </a:t>
            </a:r>
            <a:r>
              <a:rPr lang="en-US" sz="4000" dirty="0" smtClean="0"/>
              <a:t>Field Test</a:t>
            </a:r>
            <a:endParaRPr lang="en-US" sz="4000" dirty="0"/>
          </a:p>
        </p:txBody>
      </p:sp>
      <p:sp>
        <p:nvSpPr>
          <p:cNvPr id="3" name="Subtitle 2"/>
          <p:cNvSpPr>
            <a:spLocks noGrp="1"/>
          </p:cNvSpPr>
          <p:nvPr>
            <p:ph type="subTitle" idx="1"/>
          </p:nvPr>
        </p:nvSpPr>
        <p:spPr>
          <a:xfrm>
            <a:off x="685800" y="1066800"/>
            <a:ext cx="8257032" cy="1371600"/>
          </a:xfrm>
        </p:spPr>
        <p:txBody>
          <a:bodyPr>
            <a:normAutofit/>
          </a:bodyPr>
          <a:lstStyle/>
          <a:p>
            <a:endParaRPr lang="en-US" dirty="0" smtClean="0">
              <a:solidFill>
                <a:schemeClr val="bg2"/>
              </a:solidFill>
            </a:endParaRPr>
          </a:p>
          <a:p>
            <a:endParaRPr lang="en-US" dirty="0">
              <a:solidFill>
                <a:schemeClr val="bg2"/>
              </a:solidFill>
            </a:endParaRPr>
          </a:p>
        </p:txBody>
      </p:sp>
      <p:sp>
        <p:nvSpPr>
          <p:cNvPr id="4" name="Text Placeholder 3"/>
          <p:cNvSpPr>
            <a:spLocks noGrp="1"/>
          </p:cNvSpPr>
          <p:nvPr>
            <p:ph type="body" sz="quarter" idx="13"/>
          </p:nvPr>
        </p:nvSpPr>
        <p:spPr>
          <a:xfrm>
            <a:off x="1240853" y="2147047"/>
            <a:ext cx="6689725" cy="367553"/>
          </a:xfrm>
        </p:spPr>
        <p:txBody>
          <a:bodyPr/>
          <a:lstStyle/>
          <a:p>
            <a:pPr algn="ctr"/>
            <a:r>
              <a:rPr lang="en-US" dirty="0" smtClean="0">
                <a:latin typeface="Franklin Gothic Book" panose="020B0503020102020204" pitchFamily="34" charset="0"/>
              </a:rPr>
              <a:t>April, 2, 2014</a:t>
            </a:r>
            <a:r>
              <a:rPr lang="en-US" sz="3200" dirty="0"/>
              <a:t/>
            </a:r>
            <a:br>
              <a:rPr lang="en-US" sz="3200" dirty="0"/>
            </a:br>
            <a:endParaRPr lang="en-US" sz="2000" dirty="0"/>
          </a:p>
        </p:txBody>
      </p:sp>
      <p:sp>
        <p:nvSpPr>
          <p:cNvPr id="5" name="Title 1"/>
          <p:cNvSpPr txBox="1">
            <a:spLocks/>
          </p:cNvSpPr>
          <p:nvPr/>
        </p:nvSpPr>
        <p:spPr>
          <a:xfrm>
            <a:off x="457200" y="1665240"/>
            <a:ext cx="8257032" cy="769441"/>
          </a:xfrm>
          <a:prstGeom prst="rect">
            <a:avLst/>
          </a:prstGeom>
        </p:spPr>
        <p:txBody>
          <a:bodyPr vert="horz" lIns="91440" tIns="45720" rIns="91440" bIns="45720" rtlCol="0" anchor="t" anchorCtr="0">
            <a:noAutofit/>
          </a:bodyPr>
          <a:lstStyle>
            <a:lvl1pPr algn="r" defTabSz="457200" rtl="0" eaLnBrk="1" latinLnBrk="0" hangingPunct="1">
              <a:spcBef>
                <a:spcPct val="0"/>
              </a:spcBef>
              <a:buNone/>
              <a:defRPr lang="en-US" sz="4400" b="1" kern="1200">
                <a:solidFill>
                  <a:schemeClr val="accent1"/>
                </a:solidFill>
                <a:latin typeface="Arial" pitchFamily="34" charset="0"/>
                <a:ea typeface="+mj-ea"/>
                <a:cs typeface="Arial" pitchFamily="34" charset="0"/>
              </a:defRPr>
            </a:lvl1pPr>
          </a:lstStyle>
          <a:p>
            <a:pPr algn="ctr" fontAlgn="auto">
              <a:spcAft>
                <a:spcPts val="0"/>
              </a:spcAft>
            </a:pPr>
            <a:r>
              <a:rPr lang="en-US" sz="3200" b="0" dirty="0" smtClean="0">
                <a:solidFill>
                  <a:schemeClr val="tx2"/>
                </a:solidFill>
                <a:latin typeface="Franklin Gothic Book" panose="020B0503020102020204" pitchFamily="34" charset="0"/>
              </a:rPr>
              <a:t>Hill Regional Career High School</a:t>
            </a:r>
            <a:br>
              <a:rPr lang="en-US" sz="3200" b="0" dirty="0" smtClean="0">
                <a:solidFill>
                  <a:schemeClr val="tx2"/>
                </a:solidFill>
                <a:latin typeface="Franklin Gothic Book" panose="020B0503020102020204" pitchFamily="34" charset="0"/>
              </a:rPr>
            </a:br>
            <a:endParaRPr lang="en-US" sz="4000" dirty="0"/>
          </a:p>
        </p:txBody>
      </p:sp>
      <p:sp>
        <p:nvSpPr>
          <p:cNvPr id="7" name="Title 1"/>
          <p:cNvSpPr txBox="1">
            <a:spLocks/>
          </p:cNvSpPr>
          <p:nvPr/>
        </p:nvSpPr>
        <p:spPr>
          <a:xfrm>
            <a:off x="609600" y="3048000"/>
            <a:ext cx="8257032" cy="2667000"/>
          </a:xfrm>
          <a:prstGeom prst="rect">
            <a:avLst/>
          </a:prstGeom>
        </p:spPr>
        <p:txBody>
          <a:bodyPr vert="horz" lIns="91440" tIns="45720" rIns="91440" bIns="45720" rtlCol="0" anchor="t" anchorCtr="0">
            <a:noAutofit/>
          </a:bodyPr>
          <a:lstStyle>
            <a:lvl1pPr algn="r" defTabSz="457200" rtl="0" eaLnBrk="1" latinLnBrk="0" hangingPunct="1">
              <a:spcBef>
                <a:spcPct val="0"/>
              </a:spcBef>
              <a:buNone/>
              <a:defRPr lang="en-US" sz="4400" b="1" kern="1200">
                <a:solidFill>
                  <a:schemeClr val="accent1"/>
                </a:solidFill>
                <a:latin typeface="Arial" pitchFamily="34" charset="0"/>
                <a:ea typeface="+mj-ea"/>
                <a:cs typeface="Arial" pitchFamily="34" charset="0"/>
              </a:defRPr>
            </a:lvl1pPr>
          </a:lstStyle>
          <a:p>
            <a:pPr algn="l" fontAlgn="auto">
              <a:spcAft>
                <a:spcPts val="0"/>
              </a:spcAft>
            </a:pPr>
            <a:r>
              <a:rPr lang="en-US" sz="2400" b="0" dirty="0" smtClean="0">
                <a:solidFill>
                  <a:schemeClr val="tx2"/>
                </a:solidFill>
                <a:latin typeface="Franklin Gothic Book" panose="020B0503020102020204" pitchFamily="34" charset="0"/>
              </a:rPr>
              <a:t>Intended Outcomes:</a:t>
            </a:r>
          </a:p>
          <a:p>
            <a:pPr marL="457200" indent="-457200" algn="l" fontAlgn="auto">
              <a:spcAft>
                <a:spcPts val="0"/>
              </a:spcAft>
              <a:buFont typeface="Arial" pitchFamily="34" charset="0"/>
              <a:buChar char="•"/>
            </a:pPr>
            <a:r>
              <a:rPr lang="en-US" sz="2400" b="0" dirty="0" smtClean="0">
                <a:solidFill>
                  <a:schemeClr val="tx2"/>
                </a:solidFill>
                <a:latin typeface="Franklin Gothic Book" panose="020B0503020102020204" pitchFamily="34" charset="0"/>
              </a:rPr>
              <a:t>To gain a general understanding of the new Common Core State Standards and the instructional shifts in ELA/Math </a:t>
            </a:r>
          </a:p>
          <a:p>
            <a:pPr marL="457200" indent="-457200" algn="l" fontAlgn="auto">
              <a:spcAft>
                <a:spcPts val="0"/>
              </a:spcAft>
              <a:buFont typeface="Arial" pitchFamily="34" charset="0"/>
              <a:buChar char="•"/>
            </a:pPr>
            <a:r>
              <a:rPr lang="en-US" sz="2400" b="0" dirty="0">
                <a:solidFill>
                  <a:schemeClr val="tx2"/>
                </a:solidFill>
                <a:latin typeface="Franklin Gothic Book" panose="020B0503020102020204" pitchFamily="34" charset="0"/>
              </a:rPr>
              <a:t>To </a:t>
            </a:r>
            <a:r>
              <a:rPr lang="en-US" sz="2400" b="0" dirty="0" smtClean="0">
                <a:solidFill>
                  <a:schemeClr val="tx2"/>
                </a:solidFill>
                <a:latin typeface="Franklin Gothic Book" panose="020B0503020102020204" pitchFamily="34" charset="0"/>
              </a:rPr>
              <a:t>understand how the SBAC Field Test will be administered at Career High School</a:t>
            </a:r>
          </a:p>
          <a:p>
            <a:pPr marL="457200" indent="-457200" algn="l" fontAlgn="auto">
              <a:spcAft>
                <a:spcPts val="0"/>
              </a:spcAft>
              <a:buFont typeface="Arial" pitchFamily="34" charset="0"/>
              <a:buChar char="•"/>
            </a:pPr>
            <a:r>
              <a:rPr lang="en-US" sz="2400" b="0" dirty="0" smtClean="0">
                <a:solidFill>
                  <a:schemeClr val="tx2"/>
                </a:solidFill>
                <a:latin typeface="Franklin Gothic Book" panose="020B0503020102020204" pitchFamily="34" charset="0"/>
              </a:rPr>
              <a:t>To have an opportunity to ask questions and receive answers</a:t>
            </a:r>
            <a:r>
              <a:rPr lang="en-US" sz="2400" b="0" dirty="0">
                <a:solidFill>
                  <a:schemeClr val="tx2"/>
                </a:solidFill>
                <a:latin typeface="Franklin Gothic Book" panose="020B0503020102020204" pitchFamily="34" charset="0"/>
              </a:rPr>
              <a:t/>
            </a:r>
            <a:br>
              <a:rPr lang="en-US" sz="2400" b="0" dirty="0">
                <a:solidFill>
                  <a:schemeClr val="tx2"/>
                </a:solidFill>
                <a:latin typeface="Franklin Gothic Book" panose="020B0503020102020204" pitchFamily="34" charset="0"/>
              </a:rPr>
            </a:br>
            <a:endParaRPr lang="en-US" sz="2400" b="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381769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Focus</a:t>
            </a:r>
            <a:r>
              <a:rPr lang="en-US" dirty="0"/>
              <a:t>ing attention within Number and Operations</a:t>
            </a:r>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10</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7370" y="1600200"/>
            <a:ext cx="636926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78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pPr algn="l"/>
            <a:r>
              <a:rPr lang="en-US" i="1" dirty="0"/>
              <a:t>The Why</a:t>
            </a:r>
            <a:r>
              <a:rPr lang="en-US" dirty="0"/>
              <a:t>:  Shift Two </a:t>
            </a:r>
            <a:br>
              <a:rPr lang="en-US" dirty="0"/>
            </a:br>
            <a:r>
              <a:rPr lang="en-US" dirty="0">
                <a:solidFill>
                  <a:srgbClr val="FF0000"/>
                </a:solidFill>
              </a:rPr>
              <a:t>Coherence</a:t>
            </a:r>
            <a:r>
              <a:rPr lang="en-US" dirty="0"/>
              <a:t> Think across grades, and link to major topics within grades</a:t>
            </a:r>
          </a:p>
        </p:txBody>
      </p:sp>
      <p:sp>
        <p:nvSpPr>
          <p:cNvPr id="3" name="Content Placeholder 2"/>
          <p:cNvSpPr>
            <a:spLocks noGrp="1"/>
          </p:cNvSpPr>
          <p:nvPr>
            <p:ph idx="1"/>
          </p:nvPr>
        </p:nvSpPr>
        <p:spPr>
          <a:xfrm>
            <a:off x="457200" y="2514600"/>
            <a:ext cx="8229600" cy="3294529"/>
          </a:xfrm>
        </p:spPr>
        <p:txBody>
          <a:bodyPr>
            <a:normAutofit fontScale="92500" lnSpcReduction="20000"/>
          </a:bodyPr>
          <a:lstStyle/>
          <a:p>
            <a:r>
              <a:rPr lang="en-US" dirty="0"/>
              <a:t>Carefully connect the learning within and across grades so that students can build new understanding onto foundations built in previous years. </a:t>
            </a:r>
          </a:p>
          <a:p>
            <a:endParaRPr lang="en-US" dirty="0"/>
          </a:p>
          <a:p>
            <a:r>
              <a:rPr lang="en-US" dirty="0"/>
              <a:t>Begin to count on solid conceptual understanding of core content and build on it. Each standard is not a new event, but an extension of previous learning.</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11</a:t>
            </a:fld>
            <a:endParaRPr lang="en-US" dirty="0"/>
          </a:p>
        </p:txBody>
      </p:sp>
    </p:spTree>
    <p:extLst>
      <p:ext uri="{BB962C8B-B14F-4D97-AF65-F5344CB8AC3E}">
        <p14:creationId xmlns:p14="http://schemas.microsoft.com/office/powerpoint/2010/main" val="394195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Coherence</a:t>
            </a:r>
            <a:r>
              <a:rPr lang="en-US" dirty="0"/>
              <a:t>: Think across grades</a:t>
            </a:r>
          </a:p>
        </p:txBody>
      </p:sp>
      <p:sp>
        <p:nvSpPr>
          <p:cNvPr id="3" name="Content Placeholder 2"/>
          <p:cNvSpPr>
            <a:spLocks noGrp="1"/>
          </p:cNvSpPr>
          <p:nvPr>
            <p:ph idx="1"/>
          </p:nvPr>
        </p:nvSpPr>
        <p:spPr/>
        <p:txBody>
          <a:bodyPr/>
          <a:lstStyle/>
          <a:p>
            <a:pPr marL="319088" lvl="0" indent="-319088" defTabSz="914400" fontAlgn="base">
              <a:spcBef>
                <a:spcPts val="700"/>
              </a:spcBef>
              <a:spcAft>
                <a:spcPct val="0"/>
              </a:spcAft>
              <a:buClr>
                <a:srgbClr val="27455D"/>
              </a:buClr>
              <a:buSzPct val="60000"/>
              <a:buNone/>
            </a:pPr>
            <a:r>
              <a:rPr lang="en-US" sz="2400" i="1" dirty="0">
                <a:solidFill>
                  <a:prstClr val="black"/>
                </a:solidFill>
                <a:latin typeface="Tw Cen MT"/>
                <a:ea typeface="MS PGothic" pitchFamily="34" charset="-128"/>
                <a:cs typeface="+mn-cs"/>
              </a:rPr>
              <a:t>Fraction example:</a:t>
            </a:r>
          </a:p>
          <a:p>
            <a:pPr marL="319088" lvl="0" indent="-319088" defTabSz="914400" fontAlgn="base">
              <a:spcBef>
                <a:spcPts val="700"/>
              </a:spcBef>
              <a:spcAft>
                <a:spcPct val="0"/>
              </a:spcAft>
              <a:buClr>
                <a:srgbClr val="27455D"/>
              </a:buClr>
              <a:buSzPct val="60000"/>
              <a:buNone/>
            </a:pPr>
            <a:r>
              <a:rPr lang="en-US" altLang="en-US" sz="2400" dirty="0">
                <a:solidFill>
                  <a:prstClr val="black"/>
                </a:solidFill>
                <a:latin typeface="Tw Cen MT"/>
                <a:ea typeface="MS PGothic" pitchFamily="34" charset="-128"/>
                <a:cs typeface="+mn-cs"/>
              </a:rPr>
              <a:t>“</a:t>
            </a:r>
            <a:r>
              <a:rPr lang="en-US" sz="2400" dirty="0">
                <a:solidFill>
                  <a:prstClr val="black"/>
                </a:solidFill>
                <a:latin typeface="Tw Cen MT"/>
                <a:ea typeface="MS PGothic" pitchFamily="34" charset="-128"/>
                <a:cs typeface="+mn-cs"/>
              </a:rPr>
              <a:t>The </a:t>
            </a:r>
            <a:r>
              <a:rPr lang="en-US" sz="2400" b="1" dirty="0">
                <a:solidFill>
                  <a:srgbClr val="C00000"/>
                </a:solidFill>
                <a:latin typeface="Tw Cen MT"/>
                <a:ea typeface="MS PGothic" pitchFamily="34" charset="-128"/>
                <a:cs typeface="+mn-cs"/>
              </a:rPr>
              <a:t>coherence</a:t>
            </a:r>
            <a:r>
              <a:rPr lang="en-US" sz="2400" dirty="0">
                <a:solidFill>
                  <a:prstClr val="black"/>
                </a:solidFill>
                <a:latin typeface="Tw Cen MT"/>
                <a:ea typeface="MS PGothic" pitchFamily="34" charset="-128"/>
                <a:cs typeface="+mn-cs"/>
              </a:rPr>
              <a:t> and sequential nature of mathematics dictate the foundational skills that are necessary for the learning of algebra. The most important foundational skill not presently developed appears to be proficiency with fractions (including decimals, </a:t>
            </a:r>
            <a:r>
              <a:rPr lang="en-US" sz="2400" dirty="0" err="1">
                <a:solidFill>
                  <a:prstClr val="black"/>
                </a:solidFill>
                <a:latin typeface="Tw Cen MT"/>
                <a:ea typeface="MS PGothic" pitchFamily="34" charset="-128"/>
                <a:cs typeface="+mn-cs"/>
              </a:rPr>
              <a:t>percents</a:t>
            </a:r>
            <a:r>
              <a:rPr lang="en-US" sz="2400" dirty="0">
                <a:solidFill>
                  <a:prstClr val="black"/>
                </a:solidFill>
                <a:latin typeface="Tw Cen MT"/>
                <a:ea typeface="MS PGothic" pitchFamily="34" charset="-128"/>
                <a:cs typeface="+mn-cs"/>
              </a:rPr>
              <a:t>, and negative fractions). </a:t>
            </a:r>
            <a:r>
              <a:rPr lang="en-US" sz="2400" b="1" dirty="0">
                <a:solidFill>
                  <a:srgbClr val="00B050"/>
                </a:solidFill>
                <a:latin typeface="Tw Cen MT"/>
                <a:ea typeface="MS PGothic" pitchFamily="34" charset="-128"/>
                <a:cs typeface="+mn-cs"/>
              </a:rPr>
              <a:t>The teaching of fractions must be acknowledged as critically important and improved before an increase in student achievement in algebra can be expected</a:t>
            </a:r>
            <a:r>
              <a:rPr lang="en-US" sz="2400" dirty="0">
                <a:solidFill>
                  <a:prstClr val="black"/>
                </a:solidFill>
                <a:latin typeface="Tw Cen MT"/>
                <a:ea typeface="MS PGothic" pitchFamily="34" charset="-128"/>
                <a:cs typeface="+mn-cs"/>
              </a:rPr>
              <a:t>.</a:t>
            </a:r>
            <a:r>
              <a:rPr lang="en-US" altLang="en-US" sz="2400" dirty="0">
                <a:solidFill>
                  <a:prstClr val="black"/>
                </a:solidFill>
                <a:latin typeface="Tw Cen MT"/>
                <a:ea typeface="MS PGothic" pitchFamily="34" charset="-128"/>
                <a:cs typeface="+mn-cs"/>
              </a:rPr>
              <a:t>”</a:t>
            </a:r>
            <a:endParaRPr lang="en-US" sz="2400" dirty="0">
              <a:solidFill>
                <a:prstClr val="black"/>
              </a:solidFill>
              <a:latin typeface="Tw Cen MT"/>
              <a:ea typeface="MS PGothic" pitchFamily="34" charset="-128"/>
              <a:cs typeface="+mn-cs"/>
            </a:endParaRPr>
          </a:p>
          <a:p>
            <a:pPr marL="319088" lvl="0" indent="-319088" defTabSz="914400" fontAlgn="base">
              <a:spcBef>
                <a:spcPts val="700"/>
              </a:spcBef>
              <a:spcAft>
                <a:spcPct val="0"/>
              </a:spcAft>
              <a:buClr>
                <a:srgbClr val="27455D"/>
              </a:buClr>
              <a:buSzPct val="60000"/>
              <a:buNone/>
            </a:pPr>
            <a:endParaRPr lang="en-US" sz="1800" dirty="0">
              <a:solidFill>
                <a:prstClr val="black"/>
              </a:solidFill>
              <a:latin typeface="Tw Cen MT"/>
              <a:ea typeface="MS PGothic" pitchFamily="34" charset="-128"/>
              <a:cs typeface="+mn-cs"/>
            </a:endParaRPr>
          </a:p>
          <a:p>
            <a:pPr marL="319088" lvl="0" indent="-319088" defTabSz="914400" fontAlgn="base">
              <a:spcBef>
                <a:spcPts val="700"/>
              </a:spcBef>
              <a:spcAft>
                <a:spcPct val="0"/>
              </a:spcAft>
              <a:buClr>
                <a:srgbClr val="27455D"/>
              </a:buClr>
              <a:buSzPct val="60000"/>
              <a:buNone/>
            </a:pPr>
            <a:r>
              <a:rPr lang="en-US" sz="1700" dirty="0">
                <a:solidFill>
                  <a:prstClr val="black"/>
                </a:solidFill>
                <a:latin typeface="Tw Cen MT"/>
                <a:ea typeface="MS PGothic" pitchFamily="34" charset="-128"/>
                <a:cs typeface="+mn-cs"/>
              </a:rPr>
              <a:t>Final Report of the National Mathematics Advisory Panel (2008, p. 18) </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12</a:t>
            </a:fld>
            <a:endParaRPr lang="en-US" dirty="0"/>
          </a:p>
        </p:txBody>
      </p:sp>
    </p:spTree>
    <p:extLst>
      <p:ext uri="{BB962C8B-B14F-4D97-AF65-F5344CB8AC3E}">
        <p14:creationId xmlns:p14="http://schemas.microsoft.com/office/powerpoint/2010/main" val="3758158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3317"/>
          <a:stretch>
            <a:fillRect/>
          </a:stretch>
        </p:blipFill>
        <p:spPr bwMode="auto">
          <a:xfrm>
            <a:off x="765175" y="1922463"/>
            <a:ext cx="8074025" cy="1423988"/>
          </a:xfrm>
          <a:prstGeom prst="rect">
            <a:avLst/>
          </a:prstGeom>
          <a:noFill/>
          <a:ln w="9525">
            <a:noFill/>
            <a:miter lim="800000"/>
            <a:headEnd/>
            <a:tailEnd/>
          </a:ln>
        </p:spPr>
      </p:pic>
      <p:sp>
        <p:nvSpPr>
          <p:cNvPr id="7" name="Title 1"/>
          <p:cNvSpPr txBox="1">
            <a:spLocks/>
          </p:cNvSpPr>
          <p:nvPr/>
        </p:nvSpPr>
        <p:spPr>
          <a:xfrm>
            <a:off x="609600" y="0"/>
            <a:ext cx="8229600" cy="1143000"/>
          </a:xfrm>
          <a:prstGeom prst="rect">
            <a:avLst/>
          </a:prstGeom>
        </p:spPr>
        <p:txBody>
          <a:bodyPr anchor="ctr"/>
          <a:lstStyle/>
          <a:p>
            <a:pPr eaLnBrk="1" fontAlgn="auto" hangingPunct="1">
              <a:spcAft>
                <a:spcPts val="0"/>
              </a:spcAft>
              <a:defRPr/>
            </a:pPr>
            <a:r>
              <a:rPr lang="en-US" sz="3200" b="1" dirty="0">
                <a:solidFill>
                  <a:srgbClr val="C00000"/>
                </a:solidFill>
                <a:latin typeface="Tw Cen MT"/>
                <a:ea typeface="MS PGothic" pitchFamily="34" charset="-128"/>
              </a:rPr>
              <a:t>Coherence</a:t>
            </a:r>
            <a:r>
              <a:rPr lang="en-US" sz="3200" dirty="0">
                <a:solidFill>
                  <a:prstClr val="black"/>
                </a:solidFill>
                <a:latin typeface="Tw Cen MT"/>
                <a:ea typeface="MS PGothic" pitchFamily="34" charset="-128"/>
              </a:rPr>
              <a:t>: </a:t>
            </a:r>
            <a:r>
              <a:rPr lang="en-US" sz="3200" dirty="0">
                <a:solidFill>
                  <a:srgbClr val="00B0F0"/>
                </a:solidFill>
                <a:latin typeface="Tw Cen MT"/>
                <a:ea typeface="MS PGothic" pitchFamily="34" charset="-128"/>
              </a:rPr>
              <a:t>Link</a:t>
            </a:r>
            <a:r>
              <a:rPr lang="en-US" sz="3200" dirty="0">
                <a:solidFill>
                  <a:prstClr val="black"/>
                </a:solidFill>
                <a:latin typeface="Tw Cen MT"/>
                <a:ea typeface="MS PGothic" pitchFamily="34" charset="-128"/>
              </a:rPr>
              <a:t> to major topics within grades</a:t>
            </a:r>
          </a:p>
        </p:txBody>
      </p:sp>
      <p:sp>
        <p:nvSpPr>
          <p:cNvPr id="9" name="Freeform 8"/>
          <p:cNvSpPr/>
          <p:nvPr/>
        </p:nvSpPr>
        <p:spPr>
          <a:xfrm>
            <a:off x="885011" y="2253457"/>
            <a:ext cx="7734300" cy="762000"/>
          </a:xfrm>
          <a:custGeom>
            <a:avLst/>
            <a:gdLst>
              <a:gd name="connsiteX0" fmla="*/ 3638550 w 7734300"/>
              <a:gd name="connsiteY0" fmla="*/ 0 h 762000"/>
              <a:gd name="connsiteX1" fmla="*/ 7734300 w 7734300"/>
              <a:gd name="connsiteY1" fmla="*/ 19050 h 762000"/>
              <a:gd name="connsiteX2" fmla="*/ 7734300 w 7734300"/>
              <a:gd name="connsiteY2" fmla="*/ 495300 h 762000"/>
              <a:gd name="connsiteX3" fmla="*/ 2114550 w 7734300"/>
              <a:gd name="connsiteY3" fmla="*/ 504825 h 762000"/>
              <a:gd name="connsiteX4" fmla="*/ 2114550 w 7734300"/>
              <a:gd name="connsiteY4" fmla="*/ 762000 h 762000"/>
              <a:gd name="connsiteX5" fmla="*/ 0 w 7734300"/>
              <a:gd name="connsiteY5" fmla="*/ 762000 h 762000"/>
              <a:gd name="connsiteX6" fmla="*/ 0 w 7734300"/>
              <a:gd name="connsiteY6" fmla="*/ 266700 h 762000"/>
              <a:gd name="connsiteX7" fmla="*/ 3638550 w 7734300"/>
              <a:gd name="connsiteY7" fmla="*/ 266700 h 762000"/>
              <a:gd name="connsiteX8" fmla="*/ 3638550 w 7734300"/>
              <a:gd name="connsiteY8"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762000">
                <a:moveTo>
                  <a:pt x="3638550" y="0"/>
                </a:moveTo>
                <a:lnTo>
                  <a:pt x="7734300" y="19050"/>
                </a:lnTo>
                <a:lnTo>
                  <a:pt x="7734300" y="495300"/>
                </a:lnTo>
                <a:lnTo>
                  <a:pt x="2114550" y="504825"/>
                </a:lnTo>
                <a:lnTo>
                  <a:pt x="2114550" y="762000"/>
                </a:lnTo>
                <a:lnTo>
                  <a:pt x="0" y="762000"/>
                </a:lnTo>
                <a:lnTo>
                  <a:pt x="0" y="266700"/>
                </a:lnTo>
                <a:lnTo>
                  <a:pt x="3638550" y="266700"/>
                </a:lnTo>
                <a:lnTo>
                  <a:pt x="363855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2533" name="TextBox 9"/>
          <p:cNvSpPr txBox="1">
            <a:spLocks noChangeArrowheads="1"/>
          </p:cNvSpPr>
          <p:nvPr/>
        </p:nvSpPr>
        <p:spPr bwMode="auto">
          <a:xfrm>
            <a:off x="1017588" y="1436515"/>
            <a:ext cx="4202112" cy="461962"/>
          </a:xfrm>
          <a:prstGeom prst="rect">
            <a:avLst/>
          </a:prstGeom>
          <a:noFill/>
          <a:ln w="9525">
            <a:noFill/>
            <a:miter lim="800000"/>
            <a:headEnd/>
            <a:tailEnd/>
          </a:ln>
        </p:spPr>
        <p:txBody>
          <a:bodyPr>
            <a:spAutoFit/>
          </a:bodyPr>
          <a:lstStyle/>
          <a:p>
            <a:pPr eaLnBrk="1" hangingPunct="1"/>
            <a:r>
              <a:rPr lang="en-US" sz="2400" i="1" dirty="0">
                <a:solidFill>
                  <a:prstClr val="black"/>
                </a:solidFill>
                <a:latin typeface="Tw Cen MT" pitchFamily="34" charset="0"/>
                <a:ea typeface="MS PGothic" pitchFamily="34" charset="-128"/>
              </a:rPr>
              <a:t>Example: data representation</a:t>
            </a:r>
          </a:p>
        </p:txBody>
      </p:sp>
      <p:sp>
        <p:nvSpPr>
          <p:cNvPr id="22534" name="TextBox 10"/>
          <p:cNvSpPr txBox="1">
            <a:spLocks noChangeArrowheads="1"/>
          </p:cNvSpPr>
          <p:nvPr/>
        </p:nvSpPr>
        <p:spPr bwMode="auto">
          <a:xfrm>
            <a:off x="6603922" y="3146426"/>
            <a:ext cx="1998662" cy="400050"/>
          </a:xfrm>
          <a:prstGeom prst="rect">
            <a:avLst/>
          </a:prstGeom>
          <a:noFill/>
          <a:ln w="9525">
            <a:noFill/>
            <a:miter lim="800000"/>
            <a:headEnd/>
            <a:tailEnd/>
          </a:ln>
        </p:spPr>
        <p:txBody>
          <a:bodyPr>
            <a:spAutoFit/>
          </a:bodyPr>
          <a:lstStyle/>
          <a:p>
            <a:pPr eaLnBrk="1" hangingPunct="1"/>
            <a:r>
              <a:rPr lang="en-US" sz="2000" dirty="0">
                <a:solidFill>
                  <a:prstClr val="black"/>
                </a:solidFill>
                <a:latin typeface="Tw Cen MT" pitchFamily="34" charset="0"/>
                <a:ea typeface="MS PGothic" pitchFamily="34" charset="-128"/>
              </a:rPr>
              <a:t>Standard 3.MD.3</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3810000"/>
            <a:ext cx="4975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srcRect/>
          <a:stretch>
            <a:fillRect/>
          </a:stretch>
        </p:blipFill>
        <p:spPr bwMode="auto">
          <a:xfrm>
            <a:off x="932656" y="4834576"/>
            <a:ext cx="7583487" cy="614362"/>
          </a:xfrm>
          <a:prstGeom prst="rect">
            <a:avLst/>
          </a:prstGeom>
          <a:noFill/>
          <a:ln w="9525">
            <a:noFill/>
            <a:miter lim="800000"/>
            <a:headEnd/>
            <a:tailEnd/>
          </a:ln>
        </p:spPr>
      </p:pic>
      <p:sp>
        <p:nvSpPr>
          <p:cNvPr id="11" name="TextBox 27"/>
          <p:cNvSpPr txBox="1">
            <a:spLocks noChangeArrowheads="1"/>
          </p:cNvSpPr>
          <p:nvPr/>
        </p:nvSpPr>
        <p:spPr bwMode="auto">
          <a:xfrm>
            <a:off x="6464300" y="5618821"/>
            <a:ext cx="2159000" cy="400050"/>
          </a:xfrm>
          <a:prstGeom prst="rect">
            <a:avLst/>
          </a:prstGeom>
          <a:noFill/>
          <a:ln w="9525">
            <a:noFill/>
            <a:miter lim="800000"/>
            <a:headEnd/>
            <a:tailEnd/>
          </a:ln>
        </p:spPr>
        <p:txBody>
          <a:bodyPr>
            <a:spAutoFit/>
          </a:bodyPr>
          <a:lstStyle/>
          <a:p>
            <a:r>
              <a:rPr lang="en-US" sz="2000" dirty="0"/>
              <a:t>3.MD, third cluster</a:t>
            </a:r>
          </a:p>
        </p:txBody>
      </p:sp>
    </p:spTree>
    <p:extLst>
      <p:ext uri="{BB962C8B-B14F-4D97-AF65-F5344CB8AC3E}">
        <p14:creationId xmlns:p14="http://schemas.microsoft.com/office/powerpoint/2010/main" val="75548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pPr algn="l"/>
            <a:r>
              <a:rPr lang="en-US" i="1" dirty="0"/>
              <a:t>The Why</a:t>
            </a:r>
            <a:r>
              <a:rPr lang="en-US" dirty="0"/>
              <a:t>: Shift Three  </a:t>
            </a:r>
            <a:br>
              <a:rPr lang="en-US" dirty="0"/>
            </a:br>
            <a:r>
              <a:rPr lang="en-US" sz="2400" dirty="0">
                <a:solidFill>
                  <a:srgbClr val="FF0000"/>
                </a:solidFill>
              </a:rPr>
              <a:t>Rigor</a:t>
            </a:r>
            <a:r>
              <a:rPr lang="en-US" sz="2400" dirty="0"/>
              <a:t>  In major topics, pursue conceptual understanding, procedural skill and fluency, and application</a:t>
            </a:r>
          </a:p>
        </p:txBody>
      </p:sp>
      <p:sp>
        <p:nvSpPr>
          <p:cNvPr id="3" name="Content Placeholder 2"/>
          <p:cNvSpPr>
            <a:spLocks noGrp="1"/>
          </p:cNvSpPr>
          <p:nvPr>
            <p:ph idx="1"/>
          </p:nvPr>
        </p:nvSpPr>
        <p:spPr>
          <a:xfrm>
            <a:off x="457200" y="2057400"/>
            <a:ext cx="8229600" cy="3751729"/>
          </a:xfrm>
        </p:spPr>
        <p:txBody>
          <a:bodyPr>
            <a:normAutofit fontScale="92500"/>
          </a:bodyPr>
          <a:lstStyle/>
          <a:p>
            <a:r>
              <a:rPr lang="en-US" dirty="0"/>
              <a:t>The CCSSM require a balance of:</a:t>
            </a:r>
          </a:p>
          <a:p>
            <a:pPr lvl="1"/>
            <a:r>
              <a:rPr lang="en-US" dirty="0"/>
              <a:t>Solid conceptual understanding</a:t>
            </a:r>
          </a:p>
          <a:p>
            <a:pPr lvl="1"/>
            <a:r>
              <a:rPr lang="en-US" dirty="0"/>
              <a:t>Procedural skill and fluency</a:t>
            </a:r>
          </a:p>
          <a:p>
            <a:pPr lvl="1"/>
            <a:r>
              <a:rPr lang="en-US" dirty="0"/>
              <a:t>Application of skills in problem solving situations</a:t>
            </a:r>
          </a:p>
          <a:p>
            <a:endParaRPr lang="en-US" dirty="0"/>
          </a:p>
          <a:p>
            <a:r>
              <a:rPr lang="en-US" dirty="0"/>
              <a:t>This requires equal intensity in time, activities, and resources in pursuit of all three</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14</a:t>
            </a:fld>
            <a:endParaRPr lang="en-US" dirty="0"/>
          </a:p>
        </p:txBody>
      </p:sp>
    </p:spTree>
    <p:extLst>
      <p:ext uri="{BB962C8B-B14F-4D97-AF65-F5344CB8AC3E}">
        <p14:creationId xmlns:p14="http://schemas.microsoft.com/office/powerpoint/2010/main" val="230859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Smarter Balance                      Assessment Consortium? “SBAC”  </a:t>
            </a:r>
            <a:br>
              <a:rPr lang="en-US" dirty="0" smtClean="0"/>
            </a:br>
            <a:r>
              <a:rPr lang="en-US" dirty="0" smtClean="0"/>
              <a:t/>
            </a:r>
            <a:br>
              <a:rPr lang="en-US" dirty="0" smtClean="0"/>
            </a:br>
            <a:endParaRPr lang="en-US" sz="2400" b="0" dirty="0"/>
          </a:p>
        </p:txBody>
      </p:sp>
      <p:sp>
        <p:nvSpPr>
          <p:cNvPr id="3" name="Content Placeholder 2"/>
          <p:cNvSpPr>
            <a:spLocks noGrp="1"/>
          </p:cNvSpPr>
          <p:nvPr>
            <p:ph idx="1"/>
          </p:nvPr>
        </p:nvSpPr>
        <p:spPr>
          <a:xfrm>
            <a:off x="381000" y="1447800"/>
            <a:ext cx="8229600" cy="4208929"/>
          </a:xfrm>
        </p:spPr>
        <p:txBody>
          <a:bodyPr>
            <a:normAutofit fontScale="92500" lnSpcReduction="10000"/>
          </a:bodyPr>
          <a:lstStyle/>
          <a:p>
            <a:r>
              <a:rPr lang="en-US" sz="2400" dirty="0" smtClean="0"/>
              <a:t>Smarter Balance Assessment Consortium - </a:t>
            </a:r>
            <a:r>
              <a:rPr lang="en-US" sz="2400" dirty="0" smtClean="0"/>
              <a:t>SBAC</a:t>
            </a:r>
            <a:endParaRPr lang="en-US" sz="2400" dirty="0" smtClean="0"/>
          </a:p>
          <a:p>
            <a:pPr lvl="1"/>
            <a:r>
              <a:rPr lang="en-US" sz="2000" dirty="0" smtClean="0"/>
              <a:t>The company/organization that created and maintains the test</a:t>
            </a:r>
          </a:p>
          <a:p>
            <a:pPr marL="457200" lvl="1" indent="0">
              <a:buNone/>
            </a:pPr>
            <a:endParaRPr lang="en-US" sz="2000" dirty="0" smtClean="0"/>
          </a:p>
          <a:p>
            <a:r>
              <a:rPr lang="en-US" sz="2400" dirty="0" smtClean="0"/>
              <a:t>Will replace existing tests and are an improvement</a:t>
            </a:r>
          </a:p>
          <a:p>
            <a:pPr lvl="1"/>
            <a:r>
              <a:rPr lang="en-US" sz="2000" dirty="0" smtClean="0"/>
              <a:t>CAPT testing in Science Only (2014 &amp; 2015)</a:t>
            </a:r>
          </a:p>
          <a:p>
            <a:pPr marL="457200" lvl="1" indent="0">
              <a:buNone/>
            </a:pPr>
            <a:endParaRPr lang="en-US" sz="2000" dirty="0" smtClean="0"/>
          </a:p>
          <a:p>
            <a:r>
              <a:rPr lang="en-US" sz="2400" dirty="0" smtClean="0"/>
              <a:t>Provide </a:t>
            </a:r>
            <a:r>
              <a:rPr lang="en-US" sz="2400" dirty="0"/>
              <a:t>an academic checkup by measuring real-world skills like critical thinking and problem </a:t>
            </a:r>
            <a:r>
              <a:rPr lang="en-US" sz="2400" dirty="0" smtClean="0"/>
              <a:t>solving</a:t>
            </a:r>
          </a:p>
          <a:p>
            <a:pPr marL="0" indent="0">
              <a:buNone/>
            </a:pPr>
            <a:endParaRPr lang="en-US" sz="2400" dirty="0" smtClean="0"/>
          </a:p>
          <a:p>
            <a:r>
              <a:rPr lang="en-US" sz="2400" dirty="0" smtClean="0"/>
              <a:t>An adaptive computer testing system </a:t>
            </a:r>
          </a:p>
          <a:p>
            <a:endParaRPr lang="en-US" sz="2400" dirty="0" smtClean="0"/>
          </a:p>
          <a:p>
            <a:r>
              <a:rPr lang="en-US" sz="2400" dirty="0" smtClean="0"/>
              <a:t>Measures where students </a:t>
            </a:r>
            <a:r>
              <a:rPr lang="en-US" sz="2400" dirty="0"/>
              <a:t>are on their </a:t>
            </a:r>
            <a:r>
              <a:rPr lang="en-US" sz="2400" dirty="0" smtClean="0"/>
              <a:t>path </a:t>
            </a:r>
            <a:r>
              <a:rPr lang="en-US" sz="2400" dirty="0"/>
              <a:t>to s</a:t>
            </a:r>
            <a:r>
              <a:rPr lang="en-US" sz="2400" dirty="0" smtClean="0"/>
              <a:t>uccess</a:t>
            </a:r>
            <a:endParaRPr lang="en-US" sz="2400" dirty="0"/>
          </a:p>
          <a:p>
            <a:endParaRPr lang="en-US" sz="2400" dirty="0" smtClean="0"/>
          </a:p>
          <a:p>
            <a:endParaRPr lang="en-US" sz="24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15</a:t>
            </a:fld>
            <a:endParaRPr lang="en-US" dirty="0"/>
          </a:p>
        </p:txBody>
      </p:sp>
    </p:spTree>
    <p:extLst>
      <p:ext uri="{BB962C8B-B14F-4D97-AF65-F5344CB8AC3E}">
        <p14:creationId xmlns:p14="http://schemas.microsoft.com/office/powerpoint/2010/main" val="2569510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16673"/>
            <a:ext cx="8229600" cy="914400"/>
          </a:xfrm>
        </p:spPr>
        <p:txBody>
          <a:bodyPr/>
          <a:lstStyle/>
          <a:p>
            <a:r>
              <a:rPr dirty="0" smtClean="0"/>
              <a:t>What is </a:t>
            </a:r>
            <a:r>
              <a:rPr lang="en-US" dirty="0" smtClean="0"/>
              <a:t>th</a:t>
            </a:r>
            <a:r>
              <a:rPr dirty="0" smtClean="0"/>
              <a:t>e 2014 SBAC - Field Test?  </a:t>
            </a:r>
            <a:br>
              <a:rPr dirty="0" smtClean="0"/>
            </a:br>
            <a:r>
              <a:rPr dirty="0" smtClean="0"/>
              <a:t/>
            </a:r>
            <a:br>
              <a:rPr dirty="0" smtClean="0"/>
            </a:br>
            <a:endParaRPr lang="en-US" sz="2800" dirty="0"/>
          </a:p>
        </p:txBody>
      </p:sp>
      <p:sp>
        <p:nvSpPr>
          <p:cNvPr id="3" name="Content Placeholder 2"/>
          <p:cNvSpPr>
            <a:spLocks noGrp="1"/>
          </p:cNvSpPr>
          <p:nvPr>
            <p:ph idx="1"/>
          </p:nvPr>
        </p:nvSpPr>
        <p:spPr>
          <a:xfrm>
            <a:off x="228600" y="990600"/>
            <a:ext cx="8686800" cy="4752974"/>
          </a:xfrm>
        </p:spPr>
        <p:txBody>
          <a:bodyPr>
            <a:normAutofit/>
          </a:bodyPr>
          <a:lstStyle/>
          <a:p>
            <a:pPr marL="457200" lvl="1" indent="0">
              <a:buNone/>
            </a:pPr>
            <a:endParaRPr lang="en-US" sz="1400" dirty="0" smtClean="0"/>
          </a:p>
          <a:p>
            <a:pPr marL="0" indent="0">
              <a:buNone/>
            </a:pPr>
            <a:r>
              <a:rPr lang="en-US" sz="2000" dirty="0" smtClean="0"/>
              <a:t> </a:t>
            </a:r>
          </a:p>
          <a:p>
            <a:pPr>
              <a:spcBef>
                <a:spcPts val="1200"/>
              </a:spcBef>
            </a:pPr>
            <a:endParaRPr lang="en-US" sz="2000" dirty="0" smtClean="0"/>
          </a:p>
          <a:p>
            <a:pPr>
              <a:spcBef>
                <a:spcPts val="1200"/>
              </a:spcBef>
              <a:buNone/>
            </a:pPr>
            <a:endParaRPr lang="en-US" sz="2000" dirty="0" smtClean="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16</a:t>
            </a:fld>
            <a:endParaRPr lang="en-US" dirty="0"/>
          </a:p>
        </p:txBody>
      </p:sp>
      <p:sp>
        <p:nvSpPr>
          <p:cNvPr id="5" name="TextBox 4"/>
          <p:cNvSpPr txBox="1"/>
          <p:nvPr/>
        </p:nvSpPr>
        <p:spPr>
          <a:xfrm>
            <a:off x="457200" y="1600200"/>
            <a:ext cx="7848600" cy="4091889"/>
          </a:xfrm>
          <a:prstGeom prst="rect">
            <a:avLst/>
          </a:prstGeom>
          <a:noFill/>
        </p:spPr>
        <p:txBody>
          <a:bodyPr wrap="square" rtlCol="0">
            <a:spAutoFit/>
          </a:bodyPr>
          <a:lstStyle/>
          <a:p>
            <a:pPr marL="347663" indent="-347663" defTabSz="457200" eaLnBrk="1" hangingPunct="1">
              <a:lnSpc>
                <a:spcPct val="90000"/>
              </a:lnSpc>
              <a:spcBef>
                <a:spcPts val="0"/>
              </a:spcBef>
              <a:spcAft>
                <a:spcPts val="600"/>
              </a:spcAft>
              <a:buClr>
                <a:schemeClr val="accent1"/>
              </a:buClr>
              <a:buSzPct val="150000"/>
              <a:buFont typeface="Arial"/>
              <a:buChar char="•"/>
            </a:pPr>
            <a:r>
              <a:rPr lang="en-US" sz="2400" dirty="0" smtClean="0">
                <a:solidFill>
                  <a:schemeClr val="tx2"/>
                </a:solidFill>
                <a:latin typeface="Arial" pitchFamily="34" charset="0"/>
                <a:ea typeface="Cambria" pitchFamily="18" charset="0"/>
                <a:cs typeface="Arial" pitchFamily="34" charset="0"/>
              </a:rPr>
              <a:t>A “</a:t>
            </a:r>
            <a:r>
              <a:rPr lang="en-US" sz="2400" u="sng" dirty="0" smtClean="0">
                <a:solidFill>
                  <a:schemeClr val="tx2"/>
                </a:solidFill>
                <a:latin typeface="Arial" pitchFamily="34" charset="0"/>
                <a:ea typeface="Cambria" pitchFamily="18" charset="0"/>
                <a:cs typeface="Arial" pitchFamily="34" charset="0"/>
              </a:rPr>
              <a:t>Practice Run” </a:t>
            </a:r>
            <a:r>
              <a:rPr lang="en-US" sz="2400" dirty="0" smtClean="0">
                <a:solidFill>
                  <a:schemeClr val="tx2"/>
                </a:solidFill>
                <a:latin typeface="Arial" pitchFamily="34" charset="0"/>
                <a:ea typeface="Cambria" pitchFamily="18" charset="0"/>
                <a:cs typeface="Arial" pitchFamily="34" charset="0"/>
              </a:rPr>
              <a:t>of </a:t>
            </a:r>
            <a:r>
              <a:rPr lang="en-US" sz="2400" dirty="0">
                <a:solidFill>
                  <a:schemeClr val="tx2"/>
                </a:solidFill>
                <a:latin typeface="Arial" pitchFamily="34" charset="0"/>
                <a:ea typeface="Cambria" pitchFamily="18" charset="0"/>
                <a:cs typeface="Arial" pitchFamily="34" charset="0"/>
              </a:rPr>
              <a:t>o</a:t>
            </a:r>
            <a:r>
              <a:rPr lang="en-US" sz="2400" dirty="0" smtClean="0">
                <a:solidFill>
                  <a:schemeClr val="tx2"/>
                </a:solidFill>
                <a:latin typeface="Arial" pitchFamily="34" charset="0"/>
                <a:ea typeface="Cambria" pitchFamily="18" charset="0"/>
                <a:cs typeface="Arial" pitchFamily="34" charset="0"/>
              </a:rPr>
              <a:t>ur </a:t>
            </a:r>
            <a:r>
              <a:rPr lang="en-US" sz="2400" dirty="0">
                <a:solidFill>
                  <a:schemeClr val="tx2"/>
                </a:solidFill>
                <a:latin typeface="Arial" pitchFamily="34" charset="0"/>
                <a:ea typeface="Cambria" pitchFamily="18" charset="0"/>
                <a:cs typeface="Arial" pitchFamily="34" charset="0"/>
              </a:rPr>
              <a:t>n</a:t>
            </a:r>
            <a:r>
              <a:rPr lang="en-US" sz="2400" dirty="0" smtClean="0">
                <a:solidFill>
                  <a:schemeClr val="tx2"/>
                </a:solidFill>
                <a:latin typeface="Arial" pitchFamily="34" charset="0"/>
                <a:ea typeface="Cambria" pitchFamily="18" charset="0"/>
                <a:cs typeface="Arial" pitchFamily="34" charset="0"/>
              </a:rPr>
              <a:t>ew assessments</a:t>
            </a:r>
            <a:endParaRPr lang="en-US" sz="2400" dirty="0">
              <a:solidFill>
                <a:schemeClr val="tx2"/>
              </a:solidFill>
              <a:latin typeface="Arial" pitchFamily="34" charset="0"/>
              <a:ea typeface="Cambria" pitchFamily="18" charset="0"/>
              <a:cs typeface="Arial" pitchFamily="34" charset="0"/>
            </a:endParaRPr>
          </a:p>
          <a:p>
            <a:pPr marL="347663" indent="-347663" defTabSz="457200" eaLnBrk="1" hangingPunct="1">
              <a:lnSpc>
                <a:spcPct val="90000"/>
              </a:lnSpc>
              <a:spcBef>
                <a:spcPts val="0"/>
              </a:spcBef>
              <a:spcAft>
                <a:spcPts val="600"/>
              </a:spcAft>
              <a:buClr>
                <a:schemeClr val="accent1"/>
              </a:buClr>
              <a:buSzPct val="150000"/>
              <a:buFont typeface="Arial"/>
              <a:buChar char="•"/>
            </a:pPr>
            <a:r>
              <a:rPr lang="en-US" sz="2400" dirty="0" smtClean="0">
                <a:solidFill>
                  <a:schemeClr val="tx2"/>
                </a:solidFill>
                <a:latin typeface="Arial" pitchFamily="34" charset="0"/>
                <a:ea typeface="Cambria" pitchFamily="18" charset="0"/>
                <a:cs typeface="Arial" pitchFamily="34" charset="0"/>
              </a:rPr>
              <a:t>Helps </a:t>
            </a:r>
            <a:r>
              <a:rPr lang="en-US" sz="2400" dirty="0">
                <a:solidFill>
                  <a:schemeClr val="tx2"/>
                </a:solidFill>
                <a:latin typeface="Arial" pitchFamily="34" charset="0"/>
                <a:ea typeface="Cambria" pitchFamily="18" charset="0"/>
                <a:cs typeface="Arial" pitchFamily="34" charset="0"/>
              </a:rPr>
              <a:t>ensure assessments are valid, reliable, and fair for all </a:t>
            </a:r>
            <a:r>
              <a:rPr lang="en-US" sz="2400" dirty="0" smtClean="0">
                <a:solidFill>
                  <a:schemeClr val="tx2"/>
                </a:solidFill>
                <a:latin typeface="Arial" pitchFamily="34" charset="0"/>
                <a:ea typeface="Cambria" pitchFamily="18" charset="0"/>
                <a:cs typeface="Arial" pitchFamily="34" charset="0"/>
              </a:rPr>
              <a:t>students</a:t>
            </a:r>
            <a:endParaRPr lang="en-US" sz="2400" dirty="0">
              <a:solidFill>
                <a:schemeClr val="tx2"/>
              </a:solidFill>
              <a:latin typeface="Arial" pitchFamily="34" charset="0"/>
              <a:ea typeface="Cambria" pitchFamily="18" charset="0"/>
              <a:cs typeface="Arial" pitchFamily="34" charset="0"/>
            </a:endParaRPr>
          </a:p>
          <a:p>
            <a:pPr marL="347663" indent="-347663" defTabSz="457200" eaLnBrk="1" hangingPunct="1">
              <a:lnSpc>
                <a:spcPct val="90000"/>
              </a:lnSpc>
              <a:spcBef>
                <a:spcPts val="0"/>
              </a:spcBef>
              <a:spcAft>
                <a:spcPts val="600"/>
              </a:spcAft>
              <a:buClr>
                <a:schemeClr val="accent1"/>
              </a:buClr>
              <a:buSzPct val="150000"/>
              <a:buFont typeface="Arial"/>
              <a:buChar char="•"/>
            </a:pPr>
            <a:r>
              <a:rPr lang="en-US" sz="2400" dirty="0" smtClean="0">
                <a:solidFill>
                  <a:schemeClr val="tx2"/>
                </a:solidFill>
                <a:latin typeface="Arial" pitchFamily="34" charset="0"/>
                <a:ea typeface="Cambria" pitchFamily="18" charset="0"/>
                <a:cs typeface="Arial" pitchFamily="34" charset="0"/>
              </a:rPr>
              <a:t>Provides </a:t>
            </a:r>
            <a:r>
              <a:rPr lang="en-US" sz="2400" dirty="0">
                <a:solidFill>
                  <a:schemeClr val="tx2"/>
                </a:solidFill>
                <a:latin typeface="Arial" pitchFamily="34" charset="0"/>
                <a:ea typeface="Cambria" pitchFamily="18" charset="0"/>
                <a:cs typeface="Arial" pitchFamily="34" charset="0"/>
              </a:rPr>
              <a:t>teachers, </a:t>
            </a:r>
            <a:r>
              <a:rPr lang="en-US" sz="2400" dirty="0" smtClean="0">
                <a:solidFill>
                  <a:schemeClr val="tx2"/>
                </a:solidFill>
                <a:latin typeface="Arial" pitchFamily="34" charset="0"/>
                <a:ea typeface="Cambria" pitchFamily="18" charset="0"/>
                <a:cs typeface="Arial" pitchFamily="34" charset="0"/>
              </a:rPr>
              <a:t>schools, </a:t>
            </a:r>
            <a:r>
              <a:rPr lang="en-US" sz="2400" dirty="0">
                <a:solidFill>
                  <a:schemeClr val="tx2"/>
                </a:solidFill>
                <a:latin typeface="Arial" pitchFamily="34" charset="0"/>
                <a:ea typeface="Cambria" pitchFamily="18" charset="0"/>
                <a:cs typeface="Arial" pitchFamily="34" charset="0"/>
              </a:rPr>
              <a:t>and students an opportunity to </a:t>
            </a:r>
            <a:r>
              <a:rPr lang="en-US" sz="2400" dirty="0" smtClean="0">
                <a:solidFill>
                  <a:schemeClr val="tx2"/>
                </a:solidFill>
                <a:latin typeface="Arial" pitchFamily="34" charset="0"/>
                <a:ea typeface="Cambria" pitchFamily="18" charset="0"/>
                <a:cs typeface="Arial" pitchFamily="34" charset="0"/>
              </a:rPr>
              <a:t>participate in a practice run of the assessment system</a:t>
            </a:r>
          </a:p>
          <a:p>
            <a:pPr marL="347663" indent="-347663" defTabSz="457200" eaLnBrk="1" hangingPunct="1">
              <a:lnSpc>
                <a:spcPct val="90000"/>
              </a:lnSpc>
              <a:spcBef>
                <a:spcPts val="0"/>
              </a:spcBef>
              <a:spcAft>
                <a:spcPts val="600"/>
              </a:spcAft>
              <a:buClr>
                <a:schemeClr val="accent1"/>
              </a:buClr>
              <a:buSzPct val="150000"/>
              <a:buFont typeface="Arial"/>
              <a:buChar char="•"/>
            </a:pPr>
            <a:r>
              <a:rPr lang="en-US" sz="2400" dirty="0" smtClean="0">
                <a:solidFill>
                  <a:schemeClr val="tx2"/>
                </a:solidFill>
                <a:latin typeface="Arial" pitchFamily="34" charset="0"/>
                <a:ea typeface="Cambria" pitchFamily="18" charset="0"/>
                <a:cs typeface="Arial" pitchFamily="34" charset="0"/>
              </a:rPr>
              <a:t>Evaluates </a:t>
            </a:r>
            <a:r>
              <a:rPr lang="en-US" sz="2400" dirty="0">
                <a:solidFill>
                  <a:schemeClr val="tx2"/>
                </a:solidFill>
                <a:latin typeface="Arial" pitchFamily="34" charset="0"/>
                <a:ea typeface="Cambria" pitchFamily="18" charset="0"/>
                <a:cs typeface="Arial" pitchFamily="34" charset="0"/>
              </a:rPr>
              <a:t>performance of 20,000+ assessment items and performance </a:t>
            </a:r>
            <a:r>
              <a:rPr lang="en-US" sz="2400" dirty="0" smtClean="0">
                <a:solidFill>
                  <a:schemeClr val="tx2"/>
                </a:solidFill>
                <a:latin typeface="Arial" pitchFamily="34" charset="0"/>
                <a:ea typeface="Cambria" pitchFamily="18" charset="0"/>
                <a:cs typeface="Arial" pitchFamily="34" charset="0"/>
              </a:rPr>
              <a:t>tasks</a:t>
            </a:r>
          </a:p>
          <a:p>
            <a:pPr marL="347663" indent="-347663" defTabSz="457200" eaLnBrk="1" hangingPunct="1">
              <a:lnSpc>
                <a:spcPct val="90000"/>
              </a:lnSpc>
              <a:spcBef>
                <a:spcPts val="0"/>
              </a:spcBef>
              <a:spcAft>
                <a:spcPts val="600"/>
              </a:spcAft>
              <a:buClr>
                <a:schemeClr val="accent1"/>
              </a:buClr>
              <a:buSzPct val="150000"/>
              <a:buFont typeface="Arial"/>
              <a:buChar char="•"/>
            </a:pPr>
            <a:r>
              <a:rPr lang="en-US" sz="2400" dirty="0" smtClean="0">
                <a:solidFill>
                  <a:schemeClr val="tx2"/>
                </a:solidFill>
                <a:latin typeface="Arial" pitchFamily="34" charset="0"/>
                <a:ea typeface="Cambria" pitchFamily="18" charset="0"/>
                <a:cs typeface="Arial" pitchFamily="34" charset="0"/>
              </a:rPr>
              <a:t>Sets </a:t>
            </a:r>
            <a:r>
              <a:rPr lang="en-US" sz="2400" dirty="0">
                <a:solidFill>
                  <a:schemeClr val="tx2"/>
                </a:solidFill>
                <a:latin typeface="Arial" pitchFamily="34" charset="0"/>
                <a:ea typeface="Cambria" pitchFamily="18" charset="0"/>
                <a:cs typeface="Arial" pitchFamily="34" charset="0"/>
              </a:rPr>
              <a:t>preliminary achievement standards that help track student preparedness for college and career </a:t>
            </a:r>
          </a:p>
          <a:p>
            <a:pPr marL="347663" indent="-347663" defTabSz="457200" eaLnBrk="1" hangingPunct="1">
              <a:lnSpc>
                <a:spcPct val="90000"/>
              </a:lnSpc>
              <a:spcBef>
                <a:spcPts val="0"/>
              </a:spcBef>
              <a:spcAft>
                <a:spcPts val="600"/>
              </a:spcAft>
              <a:buClr>
                <a:schemeClr val="accent1"/>
              </a:buClr>
              <a:buSzPct val="150000"/>
              <a:buFont typeface="Arial"/>
              <a:buChar char="•"/>
            </a:pPr>
            <a:endParaRPr lang="en-US" sz="2100" dirty="0">
              <a:solidFill>
                <a:schemeClr val="tx2"/>
              </a:solidFill>
              <a:latin typeface="Arial" pitchFamily="34" charset="0"/>
              <a:ea typeface="Cambria" pitchFamily="18" charset="0"/>
              <a:cs typeface="Arial" pitchFamily="34" charset="0"/>
            </a:endParaRPr>
          </a:p>
        </p:txBody>
      </p:sp>
    </p:spTree>
    <p:extLst>
      <p:ext uri="{BB962C8B-B14F-4D97-AF65-F5344CB8AC3E}">
        <p14:creationId xmlns:p14="http://schemas.microsoft.com/office/powerpoint/2010/main" val="4022793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Field Test administered?</a:t>
            </a:r>
            <a:r>
              <a:rPr lang="en-US" dirty="0"/>
              <a:t/>
            </a:r>
            <a:br>
              <a:rPr lang="en-US" dirty="0"/>
            </a:br>
            <a:endParaRPr lang="en-US" sz="2800" dirty="0"/>
          </a:p>
        </p:txBody>
      </p:sp>
      <p:sp>
        <p:nvSpPr>
          <p:cNvPr id="3" name="Content Placeholder 2"/>
          <p:cNvSpPr>
            <a:spLocks noGrp="1"/>
          </p:cNvSpPr>
          <p:nvPr>
            <p:ph idx="1"/>
          </p:nvPr>
        </p:nvSpPr>
        <p:spPr>
          <a:xfrm>
            <a:off x="228600" y="685800"/>
            <a:ext cx="8686800" cy="4876800"/>
          </a:xfrm>
        </p:spPr>
        <p:txBody>
          <a:bodyPr>
            <a:noAutofit/>
          </a:bodyPr>
          <a:lstStyle/>
          <a:p>
            <a:pPr>
              <a:spcBef>
                <a:spcPts val="1200"/>
              </a:spcBef>
            </a:pPr>
            <a:endParaRPr sz="2800" dirty="0" smtClean="0">
              <a:latin typeface="Franklin Gothic Book"/>
              <a:cs typeface="Franklin Gothic Book"/>
            </a:endParaRPr>
          </a:p>
          <a:p>
            <a:pPr>
              <a:spcBef>
                <a:spcPts val="1200"/>
              </a:spcBef>
              <a:spcAft>
                <a:spcPts val="600"/>
              </a:spcAft>
            </a:pPr>
            <a:r>
              <a:rPr sz="2400" dirty="0" smtClean="0">
                <a:latin typeface="Franklin Gothic Book"/>
                <a:cs typeface="Franklin Gothic Book"/>
              </a:rPr>
              <a:t>All students in grade 11 will participate</a:t>
            </a:r>
          </a:p>
          <a:p>
            <a:pPr>
              <a:spcBef>
                <a:spcPts val="1200"/>
              </a:spcBef>
              <a:spcAft>
                <a:spcPts val="600"/>
              </a:spcAft>
            </a:pPr>
            <a:r>
              <a:rPr lang="en-US" sz="2400" dirty="0" smtClean="0">
                <a:latin typeface="Franklin Gothic Book"/>
                <a:cs typeface="Franklin Gothic Book"/>
              </a:rPr>
              <a:t>Students tested in English (ELA) &amp; Math</a:t>
            </a:r>
            <a:endParaRPr sz="2400" dirty="0" smtClean="0">
              <a:latin typeface="Franklin Gothic Book"/>
              <a:cs typeface="Franklin Gothic Book"/>
            </a:endParaRPr>
          </a:p>
          <a:p>
            <a:pPr>
              <a:spcBef>
                <a:spcPts val="1200"/>
              </a:spcBef>
              <a:spcAft>
                <a:spcPts val="600"/>
              </a:spcAft>
            </a:pPr>
            <a:r>
              <a:rPr sz="2400" dirty="0" smtClean="0">
                <a:latin typeface="Franklin Gothic Book"/>
                <a:cs typeface="Franklin Gothic Book"/>
              </a:rPr>
              <a:t>Test is not timed and will be taken on a computer.</a:t>
            </a:r>
          </a:p>
          <a:p>
            <a:pPr>
              <a:spcBef>
                <a:spcPts val="1200"/>
              </a:spcBef>
              <a:spcAft>
                <a:spcPts val="600"/>
              </a:spcAft>
            </a:pPr>
            <a:r>
              <a:rPr lang="en-US" sz="2400" dirty="0" smtClean="0">
                <a:latin typeface="Franklin Gothic Book"/>
                <a:cs typeface="Franklin Gothic Book"/>
              </a:rPr>
              <a:t>Each student will be tested in 7 sessions for a total of approximately 7.5 hours. </a:t>
            </a:r>
          </a:p>
          <a:p>
            <a:pPr lvl="1">
              <a:spcBef>
                <a:spcPts val="1200"/>
              </a:spcBef>
              <a:spcAft>
                <a:spcPts val="600"/>
              </a:spcAft>
            </a:pPr>
            <a:r>
              <a:rPr lang="en-US" sz="2000" dirty="0" smtClean="0">
                <a:latin typeface="Franklin Gothic Book"/>
                <a:cs typeface="Franklin Gothic Book"/>
              </a:rPr>
              <a:t>4 Sessions of ELA  including a Classroom Activity &amp; Performance Task</a:t>
            </a:r>
          </a:p>
          <a:p>
            <a:pPr lvl="1">
              <a:spcBef>
                <a:spcPts val="1200"/>
              </a:spcBef>
              <a:spcAft>
                <a:spcPts val="600"/>
              </a:spcAft>
            </a:pPr>
            <a:r>
              <a:rPr lang="en-US" sz="2000" dirty="0" smtClean="0">
                <a:latin typeface="Franklin Gothic Book"/>
                <a:cs typeface="Franklin Gothic Book"/>
              </a:rPr>
              <a:t>3 Sessions of Math including a </a:t>
            </a:r>
            <a:r>
              <a:rPr lang="en-US" sz="2000" dirty="0">
                <a:latin typeface="Franklin Gothic Book"/>
                <a:cs typeface="Franklin Gothic Book"/>
              </a:rPr>
              <a:t>Classroom Activity &amp; </a:t>
            </a:r>
            <a:r>
              <a:rPr lang="en-US" sz="2000" dirty="0" smtClean="0">
                <a:latin typeface="Franklin Gothic Book"/>
                <a:cs typeface="Franklin Gothic Book"/>
              </a:rPr>
              <a:t>Performance Task</a:t>
            </a:r>
          </a:p>
          <a:p>
            <a:pPr>
              <a:spcBef>
                <a:spcPts val="1200"/>
              </a:spcBef>
              <a:spcAft>
                <a:spcPts val="600"/>
              </a:spcAft>
            </a:pPr>
            <a:r>
              <a:rPr lang="en-US" sz="2400" dirty="0">
                <a:latin typeface="Franklin Gothic Book"/>
                <a:cs typeface="Franklin Gothic Book"/>
              </a:rPr>
              <a:t>Because the Field Test is a “test of the test” that will result in some questions being revised or dropped, </a:t>
            </a:r>
            <a:r>
              <a:rPr lang="en-US" sz="2400" u="sng" dirty="0">
                <a:latin typeface="Franklin Gothic Book"/>
                <a:cs typeface="Franklin Gothic Book"/>
              </a:rPr>
              <a:t>students will not receive scores. </a:t>
            </a:r>
          </a:p>
          <a:p>
            <a:pPr>
              <a:spcBef>
                <a:spcPts val="1200"/>
              </a:spcBef>
            </a:pPr>
            <a:endParaRPr sz="2800" dirty="0" smtClean="0">
              <a:latin typeface="Franklin Gothic Book"/>
              <a:cs typeface="Franklin Gothic Book"/>
            </a:endParaRPr>
          </a:p>
          <a:p>
            <a:pPr>
              <a:spcBef>
                <a:spcPts val="1200"/>
              </a:spcBef>
            </a:pPr>
            <a:endParaRPr lang="en-US" sz="2800" dirty="0">
              <a:latin typeface="Franklin Gothic Book"/>
              <a:cs typeface="Franklin Gothic Book"/>
            </a:endParaRPr>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17</a:t>
            </a:fld>
            <a:endParaRPr lang="en-US" dirty="0"/>
          </a:p>
        </p:txBody>
      </p:sp>
    </p:spTree>
    <p:extLst>
      <p:ext uri="{BB962C8B-B14F-4D97-AF65-F5344CB8AC3E}">
        <p14:creationId xmlns:p14="http://schemas.microsoft.com/office/powerpoint/2010/main" val="406172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When and how will the SBAC be administered at Career High School?</a:t>
            </a:r>
            <a:r>
              <a:rPr lang="en-US" dirty="0"/>
              <a:t/>
            </a:r>
            <a:br>
              <a:rPr lang="en-US" dirty="0"/>
            </a:br>
            <a:endParaRPr lang="en-US" sz="2800" dirty="0"/>
          </a:p>
        </p:txBody>
      </p:sp>
      <p:sp>
        <p:nvSpPr>
          <p:cNvPr id="3" name="Content Placeholder 2"/>
          <p:cNvSpPr>
            <a:spLocks noGrp="1"/>
          </p:cNvSpPr>
          <p:nvPr>
            <p:ph idx="1"/>
          </p:nvPr>
        </p:nvSpPr>
        <p:spPr>
          <a:xfrm>
            <a:off x="228600" y="838200"/>
            <a:ext cx="8686800" cy="4876800"/>
          </a:xfrm>
        </p:spPr>
        <p:txBody>
          <a:bodyPr>
            <a:noAutofit/>
          </a:bodyPr>
          <a:lstStyle/>
          <a:p>
            <a:pPr>
              <a:spcBef>
                <a:spcPts val="1200"/>
              </a:spcBef>
            </a:pPr>
            <a:endParaRPr sz="2800" dirty="0" smtClean="0">
              <a:latin typeface="Franklin Gothic Book"/>
              <a:cs typeface="Franklin Gothic Book"/>
            </a:endParaRPr>
          </a:p>
          <a:p>
            <a:pPr>
              <a:spcBef>
                <a:spcPts val="1200"/>
              </a:spcBef>
              <a:spcAft>
                <a:spcPts val="600"/>
              </a:spcAft>
            </a:pPr>
            <a:r>
              <a:rPr lang="en-US" sz="2400" dirty="0" smtClean="0">
                <a:latin typeface="Franklin Gothic Book"/>
                <a:cs typeface="Franklin Gothic Book"/>
              </a:rPr>
              <a:t>10 testing dates starting </a:t>
            </a:r>
            <a:r>
              <a:rPr lang="en-US" sz="2400" dirty="0">
                <a:latin typeface="Franklin Gothic Book"/>
                <a:cs typeface="Franklin Gothic Book"/>
              </a:rPr>
              <a:t>on May </a:t>
            </a:r>
            <a:r>
              <a:rPr lang="en-US" sz="2400" dirty="0" smtClean="0">
                <a:latin typeface="Franklin Gothic Book"/>
                <a:cs typeface="Franklin Gothic Book"/>
              </a:rPr>
              <a:t>19</a:t>
            </a:r>
          </a:p>
          <a:p>
            <a:pPr lvl="1">
              <a:lnSpc>
                <a:spcPct val="50000"/>
              </a:lnSpc>
              <a:spcBef>
                <a:spcPts val="1200"/>
              </a:spcBef>
              <a:spcAft>
                <a:spcPts val="600"/>
              </a:spcAft>
            </a:pPr>
            <a:r>
              <a:rPr lang="en-US" sz="2000" dirty="0">
                <a:latin typeface="Franklin Gothic Book"/>
                <a:cs typeface="Franklin Gothic Book"/>
              </a:rPr>
              <a:t>5/19, 5/20, 5/21, 5/22, 5/29, 5/30, 6/2, 6/3, 6/4, 6/5 </a:t>
            </a:r>
          </a:p>
          <a:p>
            <a:pPr lvl="1">
              <a:lnSpc>
                <a:spcPct val="50000"/>
              </a:lnSpc>
              <a:spcBef>
                <a:spcPts val="1200"/>
              </a:spcBef>
              <a:spcAft>
                <a:spcPts val="600"/>
              </a:spcAft>
            </a:pPr>
            <a:r>
              <a:rPr lang="en-US" sz="2000" dirty="0">
                <a:latin typeface="Franklin Gothic Book"/>
                <a:cs typeface="Franklin Gothic Book"/>
              </a:rPr>
              <a:t>Each student will attend 7 testing sessions</a:t>
            </a:r>
            <a:r>
              <a:rPr lang="en-US" sz="2000" dirty="0" smtClean="0">
                <a:latin typeface="Franklin Gothic Book"/>
                <a:cs typeface="Franklin Gothic Book"/>
              </a:rPr>
              <a:t>.</a:t>
            </a:r>
            <a:endParaRPr lang="en-US" sz="2000" dirty="0">
              <a:latin typeface="Franklin Gothic Book"/>
              <a:cs typeface="Franklin Gothic Book"/>
            </a:endParaRPr>
          </a:p>
          <a:p>
            <a:pPr>
              <a:spcBef>
                <a:spcPts val="1200"/>
              </a:spcBef>
              <a:spcAft>
                <a:spcPts val="600"/>
              </a:spcAft>
            </a:pPr>
            <a:r>
              <a:rPr lang="en-US" sz="2400" dirty="0">
                <a:latin typeface="Franklin Gothic Book"/>
                <a:cs typeface="Franklin Gothic Book"/>
              </a:rPr>
              <a:t>11th grade students will take the SBAC exam during their English and History courses. </a:t>
            </a:r>
          </a:p>
          <a:p>
            <a:pPr>
              <a:spcBef>
                <a:spcPts val="1200"/>
              </a:spcBef>
              <a:spcAft>
                <a:spcPts val="600"/>
              </a:spcAft>
            </a:pPr>
            <a:r>
              <a:rPr lang="en-US" sz="2400" dirty="0">
                <a:latin typeface="Franklin Gothic Book"/>
                <a:cs typeface="Franklin Gothic Book"/>
              </a:rPr>
              <a:t>Students will </a:t>
            </a:r>
            <a:r>
              <a:rPr lang="en-US" sz="2400" dirty="0" smtClean="0">
                <a:latin typeface="Franklin Gothic Book"/>
                <a:cs typeface="Franklin Gothic Book"/>
              </a:rPr>
              <a:t>not </a:t>
            </a:r>
            <a:r>
              <a:rPr lang="en-US" sz="2400" dirty="0">
                <a:latin typeface="Franklin Gothic Book"/>
                <a:cs typeface="Franklin Gothic Book"/>
              </a:rPr>
              <a:t>miss any other academic </a:t>
            </a:r>
            <a:r>
              <a:rPr lang="en-US" sz="2400" dirty="0" smtClean="0">
                <a:latin typeface="Franklin Gothic Book"/>
                <a:cs typeface="Franklin Gothic Book"/>
              </a:rPr>
              <a:t>courses.</a:t>
            </a:r>
            <a:endParaRPr lang="en-US" sz="2400" dirty="0">
              <a:latin typeface="Franklin Gothic Book"/>
              <a:cs typeface="Franklin Gothic Book"/>
            </a:endParaRPr>
          </a:p>
          <a:p>
            <a:pPr>
              <a:spcBef>
                <a:spcPts val="1200"/>
              </a:spcBef>
              <a:spcAft>
                <a:spcPts val="600"/>
              </a:spcAft>
            </a:pPr>
            <a:r>
              <a:rPr lang="en-US" sz="2400" dirty="0">
                <a:latin typeface="Franklin Gothic Book"/>
                <a:cs typeface="Franklin Gothic Book"/>
              </a:rPr>
              <a:t>All testing will take place in the library. </a:t>
            </a:r>
          </a:p>
          <a:p>
            <a:pPr>
              <a:spcBef>
                <a:spcPts val="1200"/>
              </a:spcBef>
              <a:spcAft>
                <a:spcPts val="600"/>
              </a:spcAft>
            </a:pPr>
            <a:r>
              <a:rPr lang="en-US" sz="2400" dirty="0" smtClean="0">
                <a:latin typeface="Franklin Gothic Book"/>
                <a:cs typeface="Franklin Gothic Book"/>
              </a:rPr>
              <a:t>Accommodations </a:t>
            </a:r>
            <a:r>
              <a:rPr lang="en-US" sz="2400" dirty="0">
                <a:latin typeface="Franklin Gothic Book"/>
                <a:cs typeface="Franklin Gothic Book"/>
              </a:rPr>
              <a:t>for students with an IEP or 504 plan will be embedded into the tests. </a:t>
            </a:r>
            <a:endParaRPr lang="en-US" sz="2400" dirty="0" smtClean="0">
              <a:latin typeface="Franklin Gothic Book"/>
              <a:cs typeface="Franklin Gothic Book"/>
            </a:endParaRPr>
          </a:p>
          <a:p>
            <a:pPr>
              <a:spcBef>
                <a:spcPts val="1200"/>
              </a:spcBef>
              <a:spcAft>
                <a:spcPts val="600"/>
              </a:spcAft>
            </a:pPr>
            <a:r>
              <a:rPr lang="en-US" sz="2400" dirty="0">
                <a:latin typeface="Franklin Gothic Book"/>
                <a:cs typeface="Franklin Gothic Book"/>
              </a:rPr>
              <a:t>SBAC testing will not be used for an academic grade and is not a currently a graduation requirement.</a:t>
            </a:r>
          </a:p>
          <a:p>
            <a:pPr>
              <a:spcBef>
                <a:spcPts val="1200"/>
              </a:spcBef>
              <a:spcAft>
                <a:spcPts val="600"/>
              </a:spcAft>
            </a:pPr>
            <a:endParaRPr lang="en-US" sz="2400" dirty="0">
              <a:latin typeface="Franklin Gothic Book"/>
              <a:cs typeface="Franklin Gothic Book"/>
            </a:endParaRPr>
          </a:p>
          <a:p>
            <a:pPr marL="0" indent="0">
              <a:spcBef>
                <a:spcPts val="1200"/>
              </a:spcBef>
              <a:buNone/>
            </a:pPr>
            <a:endParaRPr sz="2800" dirty="0" smtClean="0">
              <a:latin typeface="Franklin Gothic Book"/>
              <a:cs typeface="Franklin Gothic Book"/>
            </a:endParaRPr>
          </a:p>
          <a:p>
            <a:pPr marL="0" indent="0">
              <a:spcBef>
                <a:spcPts val="1200"/>
              </a:spcBef>
              <a:buNone/>
            </a:pPr>
            <a:endParaRPr lang="en-US" sz="2800" dirty="0">
              <a:latin typeface="Franklin Gothic Book"/>
              <a:cs typeface="Franklin Gothic Book"/>
            </a:endParaRPr>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18</a:t>
            </a:fld>
            <a:endParaRPr lang="en-US" dirty="0"/>
          </a:p>
        </p:txBody>
      </p:sp>
    </p:spTree>
    <p:extLst>
      <p:ext uri="{BB962C8B-B14F-4D97-AF65-F5344CB8AC3E}">
        <p14:creationId xmlns:p14="http://schemas.microsoft.com/office/powerpoint/2010/main" val="4201992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can I support my child                          during SBAC testing? </a:t>
            </a:r>
            <a:r>
              <a:rPr lang="en-US" dirty="0"/>
              <a:t/>
            </a:r>
            <a:br>
              <a:rPr lang="en-US" dirty="0"/>
            </a:br>
            <a:endParaRPr lang="en-US" sz="2800" dirty="0"/>
          </a:p>
        </p:txBody>
      </p:sp>
      <p:sp>
        <p:nvSpPr>
          <p:cNvPr id="3" name="Content Placeholder 2"/>
          <p:cNvSpPr>
            <a:spLocks noGrp="1"/>
          </p:cNvSpPr>
          <p:nvPr>
            <p:ph idx="1"/>
          </p:nvPr>
        </p:nvSpPr>
        <p:spPr>
          <a:xfrm>
            <a:off x="228600" y="1371600"/>
            <a:ext cx="8686800" cy="4038600"/>
          </a:xfrm>
        </p:spPr>
        <p:txBody>
          <a:bodyPr>
            <a:noAutofit/>
          </a:bodyPr>
          <a:lstStyle/>
          <a:p>
            <a:pPr>
              <a:spcBef>
                <a:spcPts val="1200"/>
              </a:spcBef>
            </a:pPr>
            <a:endParaRPr sz="2800" dirty="0" smtClean="0">
              <a:latin typeface="Franklin Gothic Book"/>
              <a:cs typeface="Franklin Gothic Book"/>
            </a:endParaRPr>
          </a:p>
          <a:p>
            <a:pPr marL="0" indent="0">
              <a:spcBef>
                <a:spcPts val="1200"/>
              </a:spcBef>
              <a:spcAft>
                <a:spcPts val="600"/>
              </a:spcAft>
              <a:buNone/>
            </a:pPr>
            <a:r>
              <a:rPr lang="en-US" sz="2400" dirty="0" smtClean="0">
                <a:latin typeface="Franklin Gothic Book"/>
                <a:cs typeface="Franklin Gothic Book"/>
              </a:rPr>
              <a:t>Encourage your child to:</a:t>
            </a:r>
          </a:p>
          <a:p>
            <a:pPr>
              <a:spcBef>
                <a:spcPts val="1200"/>
              </a:spcBef>
              <a:spcAft>
                <a:spcPts val="600"/>
              </a:spcAft>
            </a:pPr>
            <a:r>
              <a:rPr lang="en-US" sz="2400" dirty="0" smtClean="0">
                <a:latin typeface="Franklin Gothic Book"/>
                <a:cs typeface="Franklin Gothic Book"/>
              </a:rPr>
              <a:t>Attend school on time each day</a:t>
            </a:r>
          </a:p>
          <a:p>
            <a:pPr>
              <a:spcBef>
                <a:spcPts val="1200"/>
              </a:spcBef>
              <a:spcAft>
                <a:spcPts val="600"/>
              </a:spcAft>
            </a:pPr>
            <a:r>
              <a:rPr lang="en-US" sz="2400" dirty="0" smtClean="0">
                <a:latin typeface="Franklin Gothic Book"/>
                <a:cs typeface="Franklin Gothic Book"/>
              </a:rPr>
              <a:t>Eat breakfast</a:t>
            </a:r>
          </a:p>
          <a:p>
            <a:pPr>
              <a:spcBef>
                <a:spcPts val="1200"/>
              </a:spcBef>
              <a:spcAft>
                <a:spcPts val="600"/>
              </a:spcAft>
            </a:pPr>
            <a:r>
              <a:rPr lang="en-US" sz="2400" dirty="0" smtClean="0">
                <a:latin typeface="Franklin Gothic Book"/>
                <a:cs typeface="Franklin Gothic Book"/>
              </a:rPr>
              <a:t>Take the test seriously </a:t>
            </a:r>
          </a:p>
          <a:p>
            <a:pPr>
              <a:spcBef>
                <a:spcPts val="1200"/>
              </a:spcBef>
              <a:spcAft>
                <a:spcPts val="600"/>
              </a:spcAft>
            </a:pPr>
            <a:r>
              <a:rPr lang="en-US" sz="2400" dirty="0" smtClean="0">
                <a:latin typeface="Franklin Gothic Book"/>
                <a:cs typeface="Franklin Gothic Book"/>
              </a:rPr>
              <a:t>Don’t stress, just do your best</a:t>
            </a:r>
          </a:p>
          <a:p>
            <a:pPr>
              <a:spcBef>
                <a:spcPts val="1200"/>
              </a:spcBef>
              <a:spcAft>
                <a:spcPts val="600"/>
              </a:spcAft>
            </a:pPr>
            <a:r>
              <a:rPr lang="en-US" sz="2400" dirty="0" smtClean="0">
                <a:latin typeface="Franklin Gothic Book"/>
                <a:cs typeface="Franklin Gothic Book"/>
              </a:rPr>
              <a:t>Ask test related questions to any administrator </a:t>
            </a:r>
          </a:p>
          <a:p>
            <a:pPr>
              <a:spcBef>
                <a:spcPts val="1200"/>
              </a:spcBef>
              <a:spcAft>
                <a:spcPts val="600"/>
              </a:spcAft>
            </a:pPr>
            <a:endParaRPr lang="en-US" sz="2400" dirty="0" smtClean="0">
              <a:latin typeface="Franklin Gothic Book"/>
              <a:cs typeface="Franklin Gothic Book"/>
            </a:endParaRPr>
          </a:p>
          <a:p>
            <a:pPr marL="0" indent="0">
              <a:spcBef>
                <a:spcPts val="1200"/>
              </a:spcBef>
              <a:spcAft>
                <a:spcPts val="600"/>
              </a:spcAft>
              <a:buNone/>
            </a:pPr>
            <a:endParaRPr sz="2800" dirty="0" smtClean="0">
              <a:latin typeface="Franklin Gothic Book"/>
              <a:cs typeface="Franklin Gothic Book"/>
            </a:endParaRPr>
          </a:p>
          <a:p>
            <a:pPr marL="0" indent="0">
              <a:spcBef>
                <a:spcPts val="1200"/>
              </a:spcBef>
              <a:buNone/>
            </a:pPr>
            <a:endParaRPr lang="en-US" sz="2800" dirty="0">
              <a:latin typeface="Franklin Gothic Book"/>
              <a:cs typeface="Franklin Gothic Book"/>
            </a:endParaRPr>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19</a:t>
            </a:fld>
            <a:endParaRPr lang="en-US" dirty="0"/>
          </a:p>
        </p:txBody>
      </p:sp>
    </p:spTree>
    <p:extLst>
      <p:ext uri="{BB962C8B-B14F-4D97-AF65-F5344CB8AC3E}">
        <p14:creationId xmlns:p14="http://schemas.microsoft.com/office/powerpoint/2010/main" val="3229382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1" t="14474" r="3408" b="11842"/>
          <a:stretch/>
        </p:blipFill>
        <p:spPr bwMode="auto">
          <a:xfrm>
            <a:off x="2973036" y="1621971"/>
            <a:ext cx="6147396" cy="395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b="1" dirty="0" smtClean="0"/>
              <a:t>Common Core State Standards:</a:t>
            </a:r>
            <a:br>
              <a:rPr b="1" dirty="0" smtClean="0"/>
            </a:br>
            <a:r>
              <a:rPr sz="2800" b="0" dirty="0" smtClean="0"/>
              <a:t>Consistent Guidelines to Help S</a:t>
            </a:r>
            <a:r>
              <a:rPr lang="en-US" sz="2800" b="0" dirty="0" smtClean="0"/>
              <a:t>t</a:t>
            </a:r>
            <a:r>
              <a:rPr sz="2800" b="0" dirty="0" smtClean="0"/>
              <a:t>udents Succeed</a:t>
            </a:r>
            <a:endParaRPr sz="2800" b="0" dirty="0"/>
          </a:p>
        </p:txBody>
      </p:sp>
      <p:sp>
        <p:nvSpPr>
          <p:cNvPr id="6" name="Content Placeholder 4"/>
          <p:cNvSpPr>
            <a:spLocks noGrp="1"/>
          </p:cNvSpPr>
          <p:nvPr>
            <p:ph idx="1"/>
          </p:nvPr>
        </p:nvSpPr>
        <p:spPr>
          <a:xfrm>
            <a:off x="348344" y="1230084"/>
            <a:ext cx="2884713" cy="5053399"/>
          </a:xfrm>
        </p:spPr>
        <p:txBody>
          <a:bodyPr>
            <a:noAutofit/>
          </a:bodyPr>
          <a:lstStyle/>
          <a:p>
            <a:pPr marL="347663" indent="-347663" eaLnBrk="1" hangingPunct="1">
              <a:spcBef>
                <a:spcPts val="0"/>
              </a:spcBef>
              <a:spcAft>
                <a:spcPts val="600"/>
              </a:spcAft>
              <a:buClr>
                <a:schemeClr val="accent1"/>
              </a:buClr>
            </a:pPr>
            <a:r>
              <a:rPr lang="en-US" sz="2100" dirty="0" smtClean="0">
                <a:ea typeface="Cambria" pitchFamily="18" charset="0"/>
              </a:rPr>
              <a:t>Define the knowledge and skills students need for college and career</a:t>
            </a:r>
          </a:p>
          <a:p>
            <a:pPr marL="347663" indent="-347663" eaLnBrk="1" hangingPunct="1">
              <a:spcBef>
                <a:spcPts val="0"/>
              </a:spcBef>
              <a:spcAft>
                <a:spcPts val="600"/>
              </a:spcAft>
              <a:buClr>
                <a:schemeClr val="accent1"/>
              </a:buClr>
            </a:pPr>
            <a:r>
              <a:rPr lang="en-US" sz="2100" dirty="0" smtClean="0"/>
              <a:t>Provide clear, consistent standards in English language arts/literacy and mathematics</a:t>
            </a:r>
          </a:p>
          <a:p>
            <a:pPr marL="347663" indent="-347663">
              <a:spcBef>
                <a:spcPts val="0"/>
              </a:spcBef>
              <a:spcAft>
                <a:spcPts val="600"/>
              </a:spcAft>
              <a:buClr>
                <a:schemeClr val="accent1"/>
              </a:buClr>
            </a:pPr>
            <a:r>
              <a:rPr lang="en-US" sz="2100" dirty="0">
                <a:ea typeface="Cambria" pitchFamily="18" charset="0"/>
              </a:rPr>
              <a:t>Developed voluntarily and cooperatively by states; m</a:t>
            </a:r>
            <a:r>
              <a:rPr lang="en-US" sz="2100" dirty="0"/>
              <a:t>ore than 40 states have adopted</a:t>
            </a:r>
          </a:p>
          <a:p>
            <a:pPr marL="347663" indent="-347663" eaLnBrk="1" hangingPunct="1">
              <a:spcBef>
                <a:spcPts val="0"/>
              </a:spcBef>
              <a:spcAft>
                <a:spcPts val="600"/>
              </a:spcAft>
              <a:buClr>
                <a:schemeClr val="accent1"/>
              </a:buClr>
            </a:pPr>
            <a:endParaRPr lang="en-US" sz="2100" dirty="0" smtClean="0"/>
          </a:p>
        </p:txBody>
      </p:sp>
    </p:spTree>
    <p:extLst>
      <p:ext uri="{BB962C8B-B14F-4D97-AF65-F5344CB8AC3E}">
        <p14:creationId xmlns:p14="http://schemas.microsoft.com/office/powerpoint/2010/main" val="103756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 and Stay Engaged</a:t>
            </a:r>
            <a:endParaRPr lang="en-US" dirty="0"/>
          </a:p>
        </p:txBody>
      </p:sp>
      <p:sp>
        <p:nvSpPr>
          <p:cNvPr id="5" name="Content Placeholder 2"/>
          <p:cNvSpPr>
            <a:spLocks noGrp="1"/>
          </p:cNvSpPr>
          <p:nvPr>
            <p:ph idx="1"/>
          </p:nvPr>
        </p:nvSpPr>
        <p:spPr/>
        <p:txBody>
          <a:bodyPr>
            <a:noAutofit/>
          </a:bodyPr>
          <a:lstStyle/>
          <a:p>
            <a:pPr marL="0" indent="0" algn="ctr">
              <a:spcBef>
                <a:spcPts val="2400"/>
              </a:spcBef>
              <a:spcAft>
                <a:spcPts val="1200"/>
              </a:spcAft>
              <a:buNone/>
            </a:pPr>
            <a:r>
              <a:rPr lang="en-US" sz="2400" dirty="0" smtClean="0">
                <a:solidFill>
                  <a:schemeClr val="tx2"/>
                </a:solidFill>
              </a:rPr>
              <a:t>For More Information, Visit:</a:t>
            </a:r>
            <a:br>
              <a:rPr lang="en-US" sz="2400" dirty="0" smtClean="0">
                <a:solidFill>
                  <a:schemeClr val="tx2"/>
                </a:solidFill>
              </a:rPr>
            </a:br>
            <a:r>
              <a:rPr lang="en-US" sz="2400" dirty="0" smtClean="0">
                <a:solidFill>
                  <a:schemeClr val="tx2"/>
                </a:solidFill>
              </a:rPr>
              <a:t> </a:t>
            </a:r>
            <a:r>
              <a:rPr lang="en-US" sz="2400" dirty="0">
                <a:hlinkClick r:id="rId3"/>
              </a:rPr>
              <a:t>http://sbac.portal.airast.org</a:t>
            </a:r>
            <a:r>
              <a:rPr lang="en-US" sz="2400" dirty="0" smtClean="0">
                <a:hlinkClick r:id="rId3"/>
              </a:rPr>
              <a:t>/</a:t>
            </a:r>
            <a:r>
              <a:rPr lang="en-US" sz="2400" dirty="0" smtClean="0"/>
              <a:t> or Google “SBAC”</a:t>
            </a:r>
            <a:r>
              <a:rPr lang="en-US" sz="2400" dirty="0" smtClean="0">
                <a:solidFill>
                  <a:schemeClr val="tx2"/>
                </a:solidFill>
              </a:rPr>
              <a:t/>
            </a:r>
            <a:br>
              <a:rPr lang="en-US" sz="2400" dirty="0" smtClean="0">
                <a:solidFill>
                  <a:schemeClr val="tx2"/>
                </a:solidFill>
              </a:rPr>
            </a:br>
            <a:endParaRPr lang="en-US" sz="2400" dirty="0" smtClean="0">
              <a:solidFill>
                <a:schemeClr val="tx2"/>
              </a:solidFill>
            </a:endParaRPr>
          </a:p>
          <a:p>
            <a:pPr marL="0" indent="0" algn="ctr">
              <a:spcBef>
                <a:spcPts val="2400"/>
              </a:spcBef>
              <a:spcAft>
                <a:spcPts val="1200"/>
              </a:spcAft>
              <a:buNone/>
            </a:pPr>
            <a:r>
              <a:rPr lang="en-US" sz="2400" dirty="0" smtClean="0"/>
              <a:t>To </a:t>
            </a:r>
            <a:r>
              <a:rPr lang="en-US" sz="2400" dirty="0"/>
              <a:t>Experience the </a:t>
            </a:r>
            <a:r>
              <a:rPr lang="en-US" sz="2400" dirty="0" smtClean="0"/>
              <a:t>Assessment Yourself, </a:t>
            </a:r>
            <a:br>
              <a:rPr lang="en-US" sz="2400" dirty="0" smtClean="0"/>
            </a:br>
            <a:r>
              <a:rPr lang="en-US" sz="2400" dirty="0" smtClean="0"/>
              <a:t>Take the Practice or Training Test:</a:t>
            </a:r>
            <a:r>
              <a:rPr lang="en-US" sz="2400" dirty="0"/>
              <a:t/>
            </a:r>
            <a:br>
              <a:rPr lang="en-US" sz="2400" dirty="0"/>
            </a:br>
            <a:r>
              <a:rPr lang="en-US" sz="2400" dirty="0" smtClean="0"/>
              <a:t>SmarterBalanced.org/practice-test/ </a:t>
            </a:r>
            <a:endParaRPr lang="en-US" sz="2400" dirty="0" smtClean="0">
              <a:solidFill>
                <a:schemeClr val="tx2"/>
              </a:solidFill>
            </a:endParaRPr>
          </a:p>
        </p:txBody>
      </p:sp>
    </p:spTree>
    <p:extLst>
      <p:ext uri="{BB962C8B-B14F-4D97-AF65-F5344CB8AC3E}">
        <p14:creationId xmlns:p14="http://schemas.microsoft.com/office/powerpoint/2010/main" val="413255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b="1" dirty="0" smtClean="0"/>
              <a:t>Common Core State Standards</a:t>
            </a:r>
            <a:endParaRPr b="1" dirty="0"/>
          </a:p>
        </p:txBody>
      </p:sp>
      <p:sp>
        <p:nvSpPr>
          <p:cNvPr id="8" name="Content Placeholder 2"/>
          <p:cNvSpPr>
            <a:spLocks noGrp="1"/>
          </p:cNvSpPr>
          <p:nvPr>
            <p:ph idx="1"/>
          </p:nvPr>
        </p:nvSpPr>
        <p:spPr>
          <a:xfrm>
            <a:off x="457200" y="1066800"/>
            <a:ext cx="8229600" cy="4876800"/>
          </a:xfrm>
        </p:spPr>
        <p:txBody>
          <a:bodyPr>
            <a:noAutofit/>
          </a:bodyPr>
          <a:lstStyle/>
          <a:p>
            <a:r>
              <a:rPr lang="en-US" sz="2800" dirty="0" smtClean="0">
                <a:ea typeface="Arial" pitchFamily="34" charset="0"/>
              </a:rPr>
              <a:t>Why are they important?</a:t>
            </a:r>
            <a:endParaRPr lang="en-US" sz="2800" dirty="0">
              <a:ea typeface="Arial" pitchFamily="34" charset="0"/>
            </a:endParaRPr>
          </a:p>
          <a:p>
            <a:pPr lvl="2"/>
            <a:r>
              <a:rPr lang="en-US" dirty="0">
                <a:ea typeface="Arial" pitchFamily="34" charset="0"/>
              </a:rPr>
              <a:t>Standards represent the skills students are expected to learn in each grade so that they graduate from high school capable of successfully completing first-year college </a:t>
            </a:r>
            <a:r>
              <a:rPr lang="en-US" dirty="0" smtClean="0">
                <a:ea typeface="Arial" pitchFamily="34" charset="0"/>
              </a:rPr>
              <a:t>courses</a:t>
            </a:r>
            <a:br>
              <a:rPr lang="en-US" dirty="0" smtClean="0">
                <a:ea typeface="Arial" pitchFamily="34" charset="0"/>
              </a:rPr>
            </a:br>
            <a:endParaRPr lang="en-US" dirty="0" smtClean="0">
              <a:ea typeface="Arial" pitchFamily="34" charset="0"/>
            </a:endParaRPr>
          </a:p>
          <a:p>
            <a:r>
              <a:rPr lang="en-US" sz="2800" dirty="0" smtClean="0">
                <a:ea typeface="Arial" pitchFamily="34" charset="0"/>
              </a:rPr>
              <a:t>What does this mean for students?</a:t>
            </a:r>
            <a:endParaRPr lang="en-US" sz="2800" dirty="0">
              <a:ea typeface="Arial" pitchFamily="34" charset="0"/>
            </a:endParaRPr>
          </a:p>
          <a:p>
            <a:pPr lvl="2"/>
            <a:r>
              <a:rPr lang="en-US" dirty="0" smtClean="0">
                <a:ea typeface="Arial" pitchFamily="34" charset="0"/>
              </a:rPr>
              <a:t>Clear, rigorous expectations that will prepare students for college and career success</a:t>
            </a:r>
          </a:p>
          <a:p>
            <a:pPr lvl="2"/>
            <a:r>
              <a:rPr lang="en-US" dirty="0" smtClean="0">
                <a:ea typeface="Arial" pitchFamily="34" charset="0"/>
              </a:rPr>
              <a:t>Deeper understanding of subject matters</a:t>
            </a:r>
          </a:p>
          <a:p>
            <a:pPr lvl="2"/>
            <a:r>
              <a:rPr lang="en-US" dirty="0" smtClean="0">
                <a:ea typeface="Arial" pitchFamily="34" charset="0"/>
              </a:rPr>
              <a:t>New assessments will provide meaningful feedback to teachers and parents on how to help students succeed</a:t>
            </a:r>
            <a:endParaRPr lang="en-US" dirty="0">
              <a:ea typeface="Arial" pitchFamily="34" charset="0"/>
            </a:endParaRPr>
          </a:p>
          <a:p>
            <a:pPr lvl="2"/>
            <a:endParaRPr lang="en-US" dirty="0" smtClean="0">
              <a:ea typeface="Arial" pitchFamily="34" charset="0"/>
            </a:endParaRPr>
          </a:p>
        </p:txBody>
      </p:sp>
    </p:spTree>
    <p:extLst>
      <p:ext uri="{BB962C8B-B14F-4D97-AF65-F5344CB8AC3E}">
        <p14:creationId xmlns:p14="http://schemas.microsoft.com/office/powerpoint/2010/main" val="172790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ELA/Literacy:  3 </a:t>
            </a:r>
            <a:r>
              <a:rPr lang="en-US" dirty="0" smtClean="0"/>
              <a:t>Shifts</a:t>
            </a:r>
            <a:r>
              <a:rPr lang="en-US" dirty="0"/>
              <a:t/>
            </a:r>
            <a:br>
              <a:rPr lang="en-US" dirty="0"/>
            </a:br>
            <a:r>
              <a:rPr lang="en-US" i="1" dirty="0"/>
              <a:t>The What</a:t>
            </a:r>
            <a:endParaRPr b="1" i="1" dirty="0"/>
          </a:p>
        </p:txBody>
      </p:sp>
      <p:sp>
        <p:nvSpPr>
          <p:cNvPr id="8" name="Content Placeholder 2"/>
          <p:cNvSpPr>
            <a:spLocks noGrp="1"/>
          </p:cNvSpPr>
          <p:nvPr>
            <p:ph idx="1"/>
          </p:nvPr>
        </p:nvSpPr>
        <p:spPr>
          <a:xfrm>
            <a:off x="457200" y="1447800"/>
            <a:ext cx="8229600" cy="4876800"/>
          </a:xfrm>
        </p:spPr>
        <p:txBody>
          <a:bodyPr>
            <a:noAutofit/>
          </a:bodyPr>
          <a:lstStyle/>
          <a:p>
            <a:r>
              <a:rPr lang="en-US" sz="2800" dirty="0">
                <a:ea typeface="Arial" pitchFamily="34" charset="0"/>
              </a:rPr>
              <a:t>Building knowledge through content-rich nonfiction </a:t>
            </a:r>
            <a:br>
              <a:rPr lang="en-US" sz="2800" dirty="0">
                <a:ea typeface="Arial" pitchFamily="34" charset="0"/>
              </a:rPr>
            </a:br>
            <a:endParaRPr lang="en-US" sz="2800" dirty="0">
              <a:ea typeface="Arial" pitchFamily="34" charset="0"/>
            </a:endParaRPr>
          </a:p>
          <a:p>
            <a:r>
              <a:rPr lang="en-US" sz="2800" dirty="0">
                <a:ea typeface="Arial" pitchFamily="34" charset="0"/>
              </a:rPr>
              <a:t>Reading, writing, and speaking grounded in evidence from text, both literary and informational</a:t>
            </a:r>
            <a:br>
              <a:rPr lang="en-US" sz="2800" dirty="0">
                <a:ea typeface="Arial" pitchFamily="34" charset="0"/>
              </a:rPr>
            </a:br>
            <a:endParaRPr lang="en-US" sz="2800" dirty="0">
              <a:ea typeface="Arial" pitchFamily="34" charset="0"/>
            </a:endParaRPr>
          </a:p>
          <a:p>
            <a:r>
              <a:rPr lang="en-US" sz="2800" dirty="0">
                <a:ea typeface="Arial" pitchFamily="34" charset="0"/>
              </a:rPr>
              <a:t>Regular practice with complex text and its academic language</a:t>
            </a:r>
            <a:endParaRPr lang="en-US" dirty="0" smtClean="0">
              <a:ea typeface="Arial" pitchFamily="34" charset="0"/>
            </a:endParaRPr>
          </a:p>
        </p:txBody>
      </p:sp>
    </p:spTree>
    <p:extLst>
      <p:ext uri="{BB962C8B-B14F-4D97-AF65-F5344CB8AC3E}">
        <p14:creationId xmlns:p14="http://schemas.microsoft.com/office/powerpoint/2010/main" val="164396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The Why</a:t>
            </a:r>
            <a:r>
              <a:rPr lang="en-US" dirty="0"/>
              <a:t>:  Shift One</a:t>
            </a:r>
            <a:br>
              <a:rPr lang="en-US" dirty="0"/>
            </a:br>
            <a:r>
              <a:rPr lang="en-US" sz="2400" dirty="0"/>
              <a:t>Building knowledge through content-rich nonfiction</a:t>
            </a:r>
          </a:p>
        </p:txBody>
      </p:sp>
      <p:sp>
        <p:nvSpPr>
          <p:cNvPr id="3" name="Content Placeholder 2"/>
          <p:cNvSpPr>
            <a:spLocks noGrp="1"/>
          </p:cNvSpPr>
          <p:nvPr>
            <p:ph idx="1"/>
          </p:nvPr>
        </p:nvSpPr>
        <p:spPr>
          <a:xfrm>
            <a:off x="457200" y="1295400"/>
            <a:ext cx="8229600" cy="4513729"/>
          </a:xfrm>
        </p:spPr>
        <p:txBody>
          <a:bodyPr>
            <a:normAutofit lnSpcReduction="10000"/>
          </a:bodyPr>
          <a:lstStyle/>
          <a:p>
            <a:pPr>
              <a:lnSpc>
                <a:spcPct val="100000"/>
              </a:lnSpc>
            </a:pPr>
            <a:r>
              <a:rPr lang="en-US" sz="2400" dirty="0"/>
              <a:t>Much of our knowledge base comes from informational text</a:t>
            </a:r>
          </a:p>
          <a:p>
            <a:pPr>
              <a:lnSpc>
                <a:spcPct val="100000"/>
              </a:lnSpc>
            </a:pPr>
            <a:r>
              <a:rPr lang="en-US" sz="2400" dirty="0"/>
              <a:t>Informational text makes up vast majority of required reading in college/workplace (80%)</a:t>
            </a:r>
          </a:p>
          <a:p>
            <a:pPr>
              <a:lnSpc>
                <a:spcPct val="100000"/>
              </a:lnSpc>
            </a:pPr>
            <a:r>
              <a:rPr lang="en-US" sz="2400" dirty="0"/>
              <a:t>Informational text harder for students to comprehend than narrative text</a:t>
            </a:r>
          </a:p>
          <a:p>
            <a:pPr>
              <a:lnSpc>
                <a:spcPct val="100000"/>
              </a:lnSpc>
            </a:pPr>
            <a:r>
              <a:rPr lang="en-US" sz="2400" dirty="0"/>
              <a:t>Yet students are asked to read very little of it in elementary (7 - 15%) and middle school</a:t>
            </a:r>
          </a:p>
          <a:p>
            <a:pPr>
              <a:lnSpc>
                <a:spcPct val="100000"/>
              </a:lnSpc>
            </a:pPr>
            <a:r>
              <a:rPr lang="en-US" sz="2400" dirty="0"/>
              <a:t>CCSS moves percentages to </a:t>
            </a:r>
          </a:p>
          <a:p>
            <a:pPr lvl="1"/>
            <a:r>
              <a:rPr lang="en-US" sz="2200" dirty="0"/>
              <a:t>50:50 at elementary level </a:t>
            </a:r>
          </a:p>
          <a:p>
            <a:pPr lvl="1"/>
            <a:r>
              <a:rPr lang="en-US" sz="2200" dirty="0"/>
              <a:t>75:25 at secondary level (includes ELA, science, social studies)</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5</a:t>
            </a:fld>
            <a:endParaRPr lang="en-US" dirty="0"/>
          </a:p>
        </p:txBody>
      </p:sp>
    </p:spTree>
    <p:extLst>
      <p:ext uri="{BB962C8B-B14F-4D97-AF65-F5344CB8AC3E}">
        <p14:creationId xmlns:p14="http://schemas.microsoft.com/office/powerpoint/2010/main" val="363298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The Why</a:t>
            </a:r>
            <a:r>
              <a:rPr lang="en-US" dirty="0"/>
              <a:t>:  Shift Two </a:t>
            </a:r>
            <a:br>
              <a:rPr lang="en-US" dirty="0"/>
            </a:br>
            <a:r>
              <a:rPr lang="en-US" sz="2400" dirty="0"/>
              <a:t>Reading, writing &amp; speaking grounded in evidence, both literary and informational</a:t>
            </a:r>
          </a:p>
        </p:txBody>
      </p:sp>
      <p:sp>
        <p:nvSpPr>
          <p:cNvPr id="3" name="Content Placeholder 2"/>
          <p:cNvSpPr>
            <a:spLocks noGrp="1"/>
          </p:cNvSpPr>
          <p:nvPr>
            <p:ph idx="1"/>
          </p:nvPr>
        </p:nvSpPr>
        <p:spPr>
          <a:xfrm>
            <a:off x="457200" y="1600200"/>
            <a:ext cx="8229600" cy="4495800"/>
          </a:xfrm>
        </p:spPr>
        <p:txBody>
          <a:bodyPr>
            <a:normAutofit/>
          </a:bodyPr>
          <a:lstStyle/>
          <a:p>
            <a:pPr>
              <a:lnSpc>
                <a:spcPct val="100000"/>
              </a:lnSpc>
            </a:pPr>
            <a:r>
              <a:rPr lang="en-US" sz="2400" dirty="0"/>
              <a:t>Most college and workplace writing is evidence-based and expository in nature (not narrative)</a:t>
            </a:r>
          </a:p>
          <a:p>
            <a:pPr>
              <a:lnSpc>
                <a:spcPct val="100000"/>
              </a:lnSpc>
            </a:pPr>
            <a:r>
              <a:rPr lang="en-US" sz="2400" dirty="0"/>
              <a:t>Ability to cite evidence differentiates student performance on NAEP</a:t>
            </a:r>
          </a:p>
          <a:p>
            <a:pPr>
              <a:lnSpc>
                <a:spcPct val="100000"/>
              </a:lnSpc>
            </a:pPr>
            <a:r>
              <a:rPr lang="en-US" sz="2400" dirty="0"/>
              <a:t>Standards in writing ask students to respond to evidence-based writing prompts (inform/argue)</a:t>
            </a:r>
          </a:p>
          <a:p>
            <a:pPr>
              <a:lnSpc>
                <a:spcPct val="100000"/>
              </a:lnSpc>
            </a:pPr>
            <a:r>
              <a:rPr lang="en-US" sz="2400" dirty="0"/>
              <a:t>Standards in speaking and listening require students to prepare for and refer to evidence on ideas under discussion</a:t>
            </a:r>
          </a:p>
          <a:p>
            <a:pPr>
              <a:lnSpc>
                <a:spcPct val="100000"/>
              </a:lnSpc>
            </a:pPr>
            <a:r>
              <a:rPr lang="en-US" sz="2400" dirty="0"/>
              <a:t>Standards in reading require students to respond to </a:t>
            </a:r>
            <a:br>
              <a:rPr lang="en-US" sz="2400" dirty="0"/>
            </a:br>
            <a:r>
              <a:rPr lang="en-US" sz="2400" dirty="0"/>
              <a:t>text-dependent questions with evidence-based claims</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6</a:t>
            </a:fld>
            <a:endParaRPr lang="en-US" dirty="0"/>
          </a:p>
        </p:txBody>
      </p:sp>
    </p:spTree>
    <p:extLst>
      <p:ext uri="{BB962C8B-B14F-4D97-AF65-F5344CB8AC3E}">
        <p14:creationId xmlns:p14="http://schemas.microsoft.com/office/powerpoint/2010/main" val="85768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The Why</a:t>
            </a:r>
            <a:r>
              <a:rPr lang="en-US" dirty="0"/>
              <a:t>:  Shift Three </a:t>
            </a:r>
            <a:br>
              <a:rPr lang="en-US" dirty="0"/>
            </a:br>
            <a:r>
              <a:rPr lang="en-US" sz="2400" dirty="0"/>
              <a:t>Regular Practice with Complex Text and its Academic Language</a:t>
            </a:r>
          </a:p>
        </p:txBody>
      </p:sp>
      <p:sp>
        <p:nvSpPr>
          <p:cNvPr id="3" name="Content Placeholder 2"/>
          <p:cNvSpPr>
            <a:spLocks noGrp="1"/>
          </p:cNvSpPr>
          <p:nvPr>
            <p:ph idx="1"/>
          </p:nvPr>
        </p:nvSpPr>
        <p:spPr/>
        <p:txBody>
          <a:bodyPr>
            <a:normAutofit lnSpcReduction="10000"/>
          </a:bodyPr>
          <a:lstStyle/>
          <a:p>
            <a:pPr>
              <a:lnSpc>
                <a:spcPct val="100000"/>
              </a:lnSpc>
            </a:pPr>
            <a:r>
              <a:rPr lang="en-US" sz="2400" dirty="0"/>
              <a:t>Gap between complexity of college and high school texts is huge</a:t>
            </a:r>
          </a:p>
          <a:p>
            <a:pPr>
              <a:lnSpc>
                <a:spcPct val="100000"/>
              </a:lnSpc>
            </a:pPr>
            <a:r>
              <a:rPr lang="en-US" sz="2400" dirty="0"/>
              <a:t>What students can read, in terms of complexity is greatest predictor of success in college (ACT study)</a:t>
            </a:r>
            <a:r>
              <a:rPr lang="en-US" sz="2600" dirty="0"/>
              <a:t> </a:t>
            </a:r>
          </a:p>
          <a:p>
            <a:pPr>
              <a:lnSpc>
                <a:spcPct val="100000"/>
              </a:lnSpc>
            </a:pPr>
            <a:r>
              <a:rPr lang="en-US" sz="2400" dirty="0"/>
              <a:t>Too many students reading at too low a level </a:t>
            </a:r>
            <a:br>
              <a:rPr lang="en-US" sz="2400" dirty="0"/>
            </a:br>
            <a:r>
              <a:rPr lang="en-US" sz="2400" dirty="0"/>
              <a:t>(&lt;50% of graduates can read sufficiently complex texts</a:t>
            </a:r>
            <a:r>
              <a:rPr lang="en-US" sz="2600" dirty="0"/>
              <a:t>)</a:t>
            </a:r>
          </a:p>
          <a:p>
            <a:pPr>
              <a:lnSpc>
                <a:spcPct val="100000"/>
              </a:lnSpc>
            </a:pPr>
            <a:r>
              <a:rPr lang="en-US" sz="2400" dirty="0"/>
              <a:t>Standards include a staircase of increasing text complexity from elementary through high school</a:t>
            </a:r>
          </a:p>
          <a:p>
            <a:pPr>
              <a:lnSpc>
                <a:spcPct val="100000"/>
              </a:lnSpc>
            </a:pPr>
            <a:r>
              <a:rPr lang="en-US" sz="2400" dirty="0"/>
              <a:t>Standards also focus on building vocabulary that is shared across many types of complex texts and many content areas</a:t>
            </a:r>
          </a:p>
          <a:p>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7</a:t>
            </a:fld>
            <a:endParaRPr lang="en-US" dirty="0"/>
          </a:p>
        </p:txBody>
      </p:sp>
    </p:spTree>
    <p:extLst>
      <p:ext uri="{BB962C8B-B14F-4D97-AF65-F5344CB8AC3E}">
        <p14:creationId xmlns:p14="http://schemas.microsoft.com/office/powerpoint/2010/main" val="211198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Mathematics:  3 </a:t>
            </a:r>
            <a:r>
              <a:rPr lang="en-US" dirty="0" smtClean="0"/>
              <a:t>Shifts</a:t>
            </a:r>
            <a:r>
              <a:rPr lang="en-US" dirty="0"/>
              <a:t/>
            </a:r>
            <a:br>
              <a:rPr lang="en-US" dirty="0"/>
            </a:br>
            <a:r>
              <a:rPr lang="en-US" i="1" dirty="0"/>
              <a:t>The What</a:t>
            </a:r>
            <a:endParaRPr b="1" i="1" dirty="0"/>
          </a:p>
        </p:txBody>
      </p:sp>
      <p:sp>
        <p:nvSpPr>
          <p:cNvPr id="8" name="Content Placeholder 2"/>
          <p:cNvSpPr>
            <a:spLocks noGrp="1"/>
          </p:cNvSpPr>
          <p:nvPr>
            <p:ph idx="1"/>
          </p:nvPr>
        </p:nvSpPr>
        <p:spPr>
          <a:xfrm>
            <a:off x="457200" y="1447800"/>
            <a:ext cx="8229600" cy="4876800"/>
          </a:xfrm>
        </p:spPr>
        <p:txBody>
          <a:bodyPr>
            <a:noAutofit/>
          </a:bodyPr>
          <a:lstStyle/>
          <a:p>
            <a:r>
              <a:rPr lang="en-US" sz="2800" dirty="0">
                <a:ea typeface="Arial" pitchFamily="34" charset="0"/>
              </a:rPr>
              <a:t>Focus:  Focus strongly where the standards focus.</a:t>
            </a:r>
            <a:br>
              <a:rPr lang="en-US" sz="2800" dirty="0">
                <a:ea typeface="Arial" pitchFamily="34" charset="0"/>
              </a:rPr>
            </a:br>
            <a:endParaRPr lang="en-US" sz="2800" dirty="0">
              <a:ea typeface="Arial" pitchFamily="34" charset="0"/>
            </a:endParaRPr>
          </a:p>
          <a:p>
            <a:r>
              <a:rPr lang="en-US" sz="2800" dirty="0">
                <a:ea typeface="Arial" pitchFamily="34" charset="0"/>
              </a:rPr>
              <a:t>Coherence: Think across grades, and link to major topics </a:t>
            </a:r>
            <a:br>
              <a:rPr lang="en-US" sz="2800" dirty="0">
                <a:ea typeface="Arial" pitchFamily="34" charset="0"/>
              </a:rPr>
            </a:br>
            <a:endParaRPr lang="en-US" sz="2800" dirty="0">
              <a:ea typeface="Arial" pitchFamily="34" charset="0"/>
            </a:endParaRPr>
          </a:p>
          <a:p>
            <a:r>
              <a:rPr lang="en-US" sz="2800" dirty="0">
                <a:ea typeface="Arial" pitchFamily="34" charset="0"/>
              </a:rPr>
              <a:t>Rigor: In major topics, pursue conceptual understanding, procedural skill and fluency, and application</a:t>
            </a:r>
          </a:p>
        </p:txBody>
      </p:sp>
    </p:spTree>
    <p:extLst>
      <p:ext uri="{BB962C8B-B14F-4D97-AF65-F5344CB8AC3E}">
        <p14:creationId xmlns:p14="http://schemas.microsoft.com/office/powerpoint/2010/main" val="251866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The Why</a:t>
            </a:r>
            <a:r>
              <a:rPr lang="en-US" dirty="0"/>
              <a:t>: Shift One </a:t>
            </a:r>
            <a:br>
              <a:rPr lang="en-US" dirty="0"/>
            </a:br>
            <a:r>
              <a:rPr lang="en-US" sz="2400" dirty="0">
                <a:solidFill>
                  <a:srgbClr val="FF0000"/>
                </a:solidFill>
              </a:rPr>
              <a:t>Focus</a:t>
            </a:r>
            <a:r>
              <a:rPr lang="en-US" sz="2400" dirty="0"/>
              <a:t> strongly where the Standards focus</a:t>
            </a:r>
          </a:p>
        </p:txBody>
      </p:sp>
      <p:sp>
        <p:nvSpPr>
          <p:cNvPr id="3" name="Content Placeholder 2"/>
          <p:cNvSpPr>
            <a:spLocks noGrp="1"/>
          </p:cNvSpPr>
          <p:nvPr>
            <p:ph idx="1"/>
          </p:nvPr>
        </p:nvSpPr>
        <p:spPr/>
        <p:txBody>
          <a:bodyPr/>
          <a:lstStyle/>
          <a:p>
            <a:r>
              <a:rPr lang="en-US" dirty="0"/>
              <a:t>Significantly narrow the scope of content and deepen how time and energy is spent in the math classroom</a:t>
            </a:r>
            <a:br>
              <a:rPr lang="en-US" dirty="0"/>
            </a:br>
            <a:endParaRPr lang="en-US" dirty="0"/>
          </a:p>
          <a:p>
            <a:r>
              <a:rPr lang="en-US" dirty="0"/>
              <a:t>Focus deeply only on what is emphasized in the standards, so that students gain strong foundations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0CEB5C6-6FCB-4538-AEA1-869007F59DFE}" type="slidenum">
              <a:rPr lang="en-US" smtClean="0"/>
              <a:pPr>
                <a:defRPr/>
              </a:pPr>
              <a:t>9</a:t>
            </a:fld>
            <a:endParaRPr lang="en-US" dirty="0"/>
          </a:p>
        </p:txBody>
      </p:sp>
    </p:spTree>
    <p:extLst>
      <p:ext uri="{BB962C8B-B14F-4D97-AF65-F5344CB8AC3E}">
        <p14:creationId xmlns:p14="http://schemas.microsoft.com/office/powerpoint/2010/main" val="420280972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1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Custom 14">
      <a:dk1>
        <a:sysClr val="windowText" lastClr="000000"/>
      </a:dk1>
      <a:lt1>
        <a:sysClr val="window" lastClr="FFFFFF"/>
      </a:lt1>
      <a:dk2>
        <a:srgbClr val="548BB7"/>
      </a:dk2>
      <a:lt2>
        <a:srgbClr val="EBDDC3"/>
      </a:lt2>
      <a:accent1>
        <a:srgbClr val="94B6D2"/>
      </a:accent1>
      <a:accent2>
        <a:srgbClr val="27455D"/>
      </a:accent2>
      <a:accent3>
        <a:srgbClr val="A5AB81"/>
      </a:accent3>
      <a:accent4>
        <a:srgbClr val="D8B25C"/>
      </a:accent4>
      <a:accent5>
        <a:srgbClr val="7BA79D"/>
      </a:accent5>
      <a:accent6>
        <a:srgbClr val="968C8C"/>
      </a:accent6>
      <a:hlink>
        <a:srgbClr val="0070C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548BB7"/>
    </a:dk2>
    <a:lt2>
      <a:srgbClr val="EBDDC3"/>
    </a:lt2>
    <a:accent1>
      <a:srgbClr val="94B6D2"/>
    </a:accent1>
    <a:accent2>
      <a:srgbClr val="27455D"/>
    </a:accent2>
    <a:accent3>
      <a:srgbClr val="A5AB81"/>
    </a:accent3>
    <a:accent4>
      <a:srgbClr val="D8B25C"/>
    </a:accent4>
    <a:accent5>
      <a:srgbClr val="7BA79D"/>
    </a:accent5>
    <a:accent6>
      <a:srgbClr val="968C8C"/>
    </a:accent6>
    <a:hlink>
      <a:srgbClr val="0070C0"/>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ype_x0020_of_x0020_Document xmlns="097c4ac9-f58d-4451-b067-b3927d9f3aa2">Pilot Test</Type_x0020_of_x0020_Docu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006B61285DA54D985F6EF31F98CD5E" ma:contentTypeVersion="1" ma:contentTypeDescription="Create a new document." ma:contentTypeScope="" ma:versionID="351e431793c9645570c438d6b99a35c4">
  <xsd:schema xmlns:xsd="http://www.w3.org/2001/XMLSchema" xmlns:p="http://schemas.microsoft.com/office/2006/metadata/properties" xmlns:ns2="097c4ac9-f58d-4451-b067-b3927d9f3aa2" targetNamespace="http://schemas.microsoft.com/office/2006/metadata/properties" ma:root="true" ma:fieldsID="712a152c49dd7bef7645ff573bc82c34" ns2:_="">
    <xsd:import namespace="097c4ac9-f58d-4451-b067-b3927d9f3aa2"/>
    <xsd:element name="properties">
      <xsd:complexType>
        <xsd:sequence>
          <xsd:element name="documentManagement">
            <xsd:complexType>
              <xsd:all>
                <xsd:element ref="ns2:Type_x0020_of_x0020_Document"/>
              </xsd:all>
            </xsd:complexType>
          </xsd:element>
        </xsd:sequence>
      </xsd:complexType>
    </xsd:element>
  </xsd:schema>
  <xsd:schema xmlns:xsd="http://www.w3.org/2001/XMLSchema" xmlns:dms="http://schemas.microsoft.com/office/2006/documentManagement/types" targetNamespace="097c4ac9-f58d-4451-b067-b3927d9f3aa2" elementFormDefault="qualified">
    <xsd:import namespace="http://schemas.microsoft.com/office/2006/documentManagement/types"/>
    <xsd:element name="Type_x0020_of_x0020_Document" ma:index="8" ma:displayName="Type of Document" ma:format="Dropdown" ma:internalName="Type_x0020_of_x0020_Document">
      <xsd:simpleType>
        <xsd:union memberTypes="dms:Text">
          <xsd:simpleType>
            <xsd:restriction base="dms:Choice">
              <xsd:enumeration value="Agenda"/>
              <xsd:enumeration value="Association Publication"/>
              <xsd:enumeration value="Background Document"/>
              <xsd:enumeration value="Backgrounder"/>
              <xsd:enumeration value="Bio"/>
              <xsd:enumeration value="Blog"/>
              <xsd:enumeration value="Branded Materials"/>
              <xsd:enumeration value="Branded Materials-onepager"/>
              <xsd:enumeration value="Branded Materials-overview"/>
              <xsd:enumeration value="Branded Materials-brochure"/>
              <xsd:enumeration value="Brochure"/>
              <xsd:enumeration value="Communications Plan"/>
              <xsd:enumeration value="Communications Protocol"/>
              <xsd:enumeration value="Contact Lists"/>
              <xsd:enumeration value="Content Specs"/>
              <xsd:enumeration value="Content Specs-ELA"/>
              <xsd:enumeration value="Content Specs-Math"/>
              <xsd:enumeration value="Content Specs-Timeline"/>
              <xsd:enumeration value="ECC Updates"/>
              <xsd:enumeration value="Email"/>
              <xsd:enumeration value="eNewsletter"/>
              <xsd:enumeration value="Fact Sheet"/>
              <xsd:enumeration value="FAQ"/>
              <xsd:enumeration value="Info@smarterbalanced.org"/>
              <xsd:enumeration value="Item Development"/>
              <xsd:enumeration value="Item Samples"/>
              <xsd:enumeration value="Letter"/>
              <xsd:enumeration value="Maps - New"/>
              <xsd:enumeration value="Materials Tracker"/>
              <xsd:enumeration value="Media"/>
              <xsd:enumeration value="Media Analysis"/>
              <xsd:enumeration value="Media List"/>
              <xsd:enumeration value="Media Log"/>
              <xsd:enumeration value="Memo"/>
              <xsd:enumeration value="Messaging"/>
              <xsd:enumeration value="Notes"/>
              <xsd:enumeration value="One-pager"/>
              <xsd:enumeration value="Other"/>
              <xsd:enumeration value="Overview"/>
              <xsd:enumeration value="Photo"/>
              <xsd:enumeration value="PIO Engagement"/>
              <xsd:enumeration value="Presentation-Finals"/>
              <xsd:enumeration value="Presentation-Old"/>
              <xsd:enumeration value="Press Release"/>
              <xsd:enumeration value="Project List"/>
              <xsd:enumeration value="Quarterly Report"/>
              <xsd:enumeration value="Report"/>
              <xsd:enumeration value="Smarter Balanced UT Information"/>
              <xsd:enumeration value="Speaking Events"/>
              <xsd:enumeration value="Speech"/>
              <xsd:enumeration value="Strategy"/>
              <xsd:enumeration value="Styleguide"/>
              <xsd:enumeration value="Talking Points"/>
              <xsd:enumeration value="Technology Guidelines"/>
              <xsd:enumeration value="Timeline"/>
              <xsd:enumeration value="Twitter"/>
              <xsd:enumeration value="Video"/>
              <xsd:enumeration value="Website Analytics"/>
              <xsd:enumeration value="Website Revisions"/>
              <xsd:enumeration value="Weekly Clips 2011"/>
              <xsd:enumeration value="Weekly Clips 2012"/>
              <xsd:enumeration value="Weekly Updates 2011"/>
              <xsd:enumeration value="Weekly Updates 2012"/>
              <xsd:enumeration value="White Pap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E2025C-D61D-428F-A08F-20A35100E621}">
  <ds:schemaRef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097c4ac9-f58d-4451-b067-b3927d9f3aa2"/>
  </ds:schemaRefs>
</ds:datastoreItem>
</file>

<file path=customXml/itemProps2.xml><?xml version="1.0" encoding="utf-8"?>
<ds:datastoreItem xmlns:ds="http://schemas.openxmlformats.org/officeDocument/2006/customXml" ds:itemID="{B0B6B86D-5A7F-4FE1-BA74-349342654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c4ac9-f58d-4451-b067-b3927d9f3aa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DC4F25B-18B7-4360-9C6B-4E86A7A279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15_Smarter Template_PowerPoint</Template>
  <TotalTime>17555</TotalTime>
  <Words>1059</Words>
  <Application>Microsoft Office PowerPoint</Application>
  <PresentationFormat>On-screen Show (4:3)</PresentationFormat>
  <Paragraphs>147</Paragraphs>
  <Slides>20</Slides>
  <Notes>8</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11_Office Theme</vt:lpstr>
      <vt:lpstr>Custom Design</vt:lpstr>
      <vt:lpstr>Median</vt:lpstr>
      <vt:lpstr>Common Core State Standards  &amp; SBAC Field Test</vt:lpstr>
      <vt:lpstr>Common Core State Standards: Consistent Guidelines to Help Students Succeed</vt:lpstr>
      <vt:lpstr>Common Core State Standards</vt:lpstr>
      <vt:lpstr>ELA/Literacy:  3 Shifts The What</vt:lpstr>
      <vt:lpstr>The Why:  Shift One Building knowledge through content-rich nonfiction</vt:lpstr>
      <vt:lpstr>The Why:  Shift Two  Reading, writing &amp; speaking grounded in evidence, both literary and informational</vt:lpstr>
      <vt:lpstr>The Why:  Shift Three  Regular Practice with Complex Text and its Academic Language</vt:lpstr>
      <vt:lpstr>Mathematics:  3 Shifts The What</vt:lpstr>
      <vt:lpstr>The Why: Shift One  Focus strongly where the Standards focus</vt:lpstr>
      <vt:lpstr>Focusing attention within Number and Operations</vt:lpstr>
      <vt:lpstr>The Why:  Shift Two  Coherence Think across grades, and link to major topics within grades</vt:lpstr>
      <vt:lpstr>Coherence: Think across grades</vt:lpstr>
      <vt:lpstr>PowerPoint Presentation</vt:lpstr>
      <vt:lpstr>The Why: Shift Three   Rigor  In major topics, pursue conceptual understanding, procedural skill and fluency, and application</vt:lpstr>
      <vt:lpstr>What is Smarter Balance                      Assessment Consortium? “SBAC”    </vt:lpstr>
      <vt:lpstr>What is the 2014 SBAC - Field Test?    </vt:lpstr>
      <vt:lpstr>How is the Field Test administered? </vt:lpstr>
      <vt:lpstr>When and how will the SBAC be administered at Career High School? </vt:lpstr>
      <vt:lpstr>How can I support my child                          during SBAC testing?  </vt:lpstr>
      <vt:lpstr>Learn More and Stay Engaged</vt:lpstr>
    </vt:vector>
  </TitlesOfParts>
  <Company>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Balanced Pilot Test</dc:title>
  <dc:creator>Christine A. Paulsen</dc:creator>
  <cp:lastModifiedBy>NEGRON, MADELINE (DR.)</cp:lastModifiedBy>
  <cp:revision>981</cp:revision>
  <cp:lastPrinted>2013-01-25T18:47:38Z</cp:lastPrinted>
  <dcterms:created xsi:type="dcterms:W3CDTF">2014-02-11T15:48:41Z</dcterms:created>
  <dcterms:modified xsi:type="dcterms:W3CDTF">2014-04-01T21:47:10Z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ies>
</file>